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3" r:id="rId1"/>
  </p:sldMasterIdLst>
  <p:notesMasterIdLst>
    <p:notesMasterId r:id="rId18"/>
  </p:notesMasterIdLst>
  <p:handoutMasterIdLst>
    <p:handoutMasterId r:id="rId19"/>
  </p:handoutMasterIdLst>
  <p:sldIdLst>
    <p:sldId id="389" r:id="rId2"/>
    <p:sldId id="344" r:id="rId3"/>
    <p:sldId id="342" r:id="rId4"/>
    <p:sldId id="343" r:id="rId5"/>
    <p:sldId id="345" r:id="rId6"/>
    <p:sldId id="346" r:id="rId7"/>
    <p:sldId id="347" r:id="rId8"/>
    <p:sldId id="348" r:id="rId9"/>
    <p:sldId id="349" r:id="rId10"/>
    <p:sldId id="417" r:id="rId11"/>
    <p:sldId id="350" r:id="rId12"/>
    <p:sldId id="351" r:id="rId13"/>
    <p:sldId id="352" r:id="rId14"/>
    <p:sldId id="358" r:id="rId15"/>
    <p:sldId id="361" r:id="rId16"/>
    <p:sldId id="414" r:id="rId17"/>
  </p:sldIdLst>
  <p:sldSz cx="10287000" cy="6858000" type="35mm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Arial Black" panose="020B0A04020102020204" pitchFamily="34" charset="0"/>
      <p:bold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00E4"/>
    <a:srgbClr val="9234DB"/>
    <a:srgbClr val="B50069"/>
    <a:srgbClr val="F95AB7"/>
    <a:srgbClr val="FAFD00"/>
    <a:srgbClr val="FFFFFF"/>
    <a:srgbClr val="D49FFF"/>
    <a:srgbClr val="F39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40" autoAdjust="0"/>
    <p:restoredTop sz="94683" autoAdjust="0"/>
  </p:normalViewPr>
  <p:slideViewPr>
    <p:cSldViewPr>
      <p:cViewPr varScale="1">
        <p:scale>
          <a:sx n="76" d="100"/>
          <a:sy n="76" d="100"/>
        </p:scale>
        <p:origin x="-294" y="-96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91275" y="8750300"/>
            <a:ext cx="3968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>
              <a:defRPr/>
            </a:pPr>
            <a:fld id="{BDF31EAA-AD29-4EAD-A3F5-D7F527B26548}" type="slidenum">
              <a:rPr lang="en-US" sz="1400" b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defRPr/>
              </a:pPr>
              <a:t>‹#›</a:t>
            </a:fld>
            <a:endParaRPr lang="en-US" sz="1400" b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0604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0425" y="687388"/>
            <a:ext cx="5137150" cy="3425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91275" y="8750300"/>
            <a:ext cx="3968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>
              <a:defRPr/>
            </a:pPr>
            <a:fld id="{2B9A8B2B-F6FB-4007-903E-82F56DA83E2F}" type="slidenum">
              <a:rPr lang="en-US" sz="1400" b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defRPr/>
              </a:pPr>
              <a:t>‹#›</a:t>
            </a:fld>
            <a:endParaRPr lang="en-US" sz="1400" b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04236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287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 b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4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4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4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4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 b="0">
                  <a:latin typeface="Times New Roman" pitchFamily="18" charset="0"/>
                </a:endParaRPr>
              </a:p>
            </p:txBody>
          </p:sp>
        </p:grpSp>
      </p:grpSp>
      <p:sp>
        <p:nvSpPr>
          <p:cNvPr id="1587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343275" y="1828800"/>
            <a:ext cx="6772275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87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343275" y="4267200"/>
            <a:ext cx="6772275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6248400"/>
            <a:ext cx="24003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B9C32-56B4-4491-AF9D-BE9985D43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07F09-EFAC-41ED-970A-B4005DAC1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457200"/>
            <a:ext cx="23145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60" y="457200"/>
            <a:ext cx="67913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3184D-D985-40CE-A5E7-73A53CDF7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43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552F9-DE95-47D3-94A3-03D75EBA9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92583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981200"/>
            <a:ext cx="9258300" cy="3886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9E3FC-07DF-4490-9B09-478CB1071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6F778-AE93-4C4F-83DD-6E14173F4D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18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77970-F2EA-44CD-9A23-36717692E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4" y="1981200"/>
            <a:ext cx="45529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5529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1D7EE-0CFE-476F-AE7B-0101234C4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29149-F079-47C0-80B4-01CDFFB84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33FC0-ABBF-44A8-AC63-AFD0080E52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19ABC-0C62-4DAD-9243-81756A19D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68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F5F5C-4547-4DE1-9BE2-4440C5547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8141B-9A27-4E6C-9FDC-6FFE09AEF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400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 Black" pitchFamily="34" charset="0"/>
              </a:defRPr>
            </a:lvl1pPr>
          </a:lstStyle>
          <a:p>
            <a:pPr>
              <a:defRPr/>
            </a:pPr>
            <a:fld id="{024E78EC-97E3-4152-B507-77EA1041F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10287000" cy="546100"/>
            <a:chOff x="0" y="0"/>
            <a:chExt cx="5760" cy="344"/>
          </a:xfrm>
        </p:grpSpPr>
        <p:sp>
          <p:nvSpPr>
            <p:cNvPr id="1577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15770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15770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 b="0">
                <a:solidFill>
                  <a:schemeClr val="hlink"/>
                </a:solidFill>
              </a:endParaRPr>
            </a:p>
          </p:txBody>
        </p:sp>
        <p:sp>
          <p:nvSpPr>
            <p:cNvPr id="15770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 b="0">
                <a:solidFill>
                  <a:schemeClr val="hlink"/>
                </a:solidFill>
              </a:endParaRPr>
            </a:p>
          </p:txBody>
        </p:sp>
        <p:sp>
          <p:nvSpPr>
            <p:cNvPr id="15770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 b="0">
                <a:solidFill>
                  <a:schemeClr val="accent2"/>
                </a:solidFill>
              </a:endParaRPr>
            </a:p>
          </p:txBody>
        </p:sp>
        <p:sp>
          <p:nvSpPr>
            <p:cNvPr id="15770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4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 b="0">
                <a:solidFill>
                  <a:schemeClr val="hlink"/>
                </a:solidFill>
              </a:endParaRPr>
            </a:p>
          </p:txBody>
        </p:sp>
        <p:sp>
          <p:nvSpPr>
            <p:cNvPr id="15770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92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15770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 b="0">
                <a:solidFill>
                  <a:schemeClr val="accent2"/>
                </a:solidFill>
              </a:endParaRPr>
            </a:p>
          </p:txBody>
        </p:sp>
        <p:sp>
          <p:nvSpPr>
            <p:cNvPr id="15770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4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 b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457200"/>
            <a:ext cx="9258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981200"/>
            <a:ext cx="9258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77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638300" y="4267200"/>
            <a:ext cx="7086600" cy="1066800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3900" y="1143001"/>
            <a:ext cx="8743950" cy="1470025"/>
          </a:xfrm>
        </p:spPr>
        <p:txBody>
          <a:bodyPr/>
          <a:lstStyle/>
          <a:p>
            <a:pPr algn="ctr"/>
            <a:r>
              <a:rPr lang="en-US" dirty="0" smtClean="0"/>
              <a:t>Analysis of Variance -ANOVA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28704" y="2667000"/>
            <a:ext cx="8153400" cy="1752600"/>
          </a:xfrm>
        </p:spPr>
        <p:txBody>
          <a:bodyPr/>
          <a:lstStyle/>
          <a:p>
            <a:r>
              <a:rPr lang="en-US" dirty="0" smtClean="0"/>
              <a:t>At its lowest level it is essentially an extension of the logic of </a:t>
            </a:r>
            <a:r>
              <a:rPr lang="en-US" b="1" dirty="0" smtClean="0"/>
              <a:t>t</a:t>
            </a:r>
            <a:r>
              <a:rPr lang="en-US" dirty="0" smtClean="0"/>
              <a:t>-tests to those situations where we wish to 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compare the means of three or more samples concurrently.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5800" y="381004"/>
            <a:ext cx="9601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= number of treatments/groups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= number of replicates.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95308" y="1371618"/>
          <a:ext cx="8839203" cy="2921939"/>
        </p:xfrm>
        <a:graphic>
          <a:graphicData uri="http://schemas.openxmlformats.org/drawingml/2006/table">
            <a:tbl>
              <a:tblPr/>
              <a:tblGrid>
                <a:gridCol w="2686424"/>
                <a:gridCol w="2513106"/>
                <a:gridCol w="1887071"/>
                <a:gridCol w="1752602"/>
              </a:tblGrid>
              <a:tr h="15879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12479" marR="12479" marT="12478" marB="124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39930" marR="39930" marT="19965" marB="19965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39930" marR="39930" marT="19965" marB="19965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39930" marR="39930" marT="19965" marB="19965"/>
                </a:tc>
              </a:tr>
              <a:tr h="904950">
                <a:tc>
                  <a:txBody>
                    <a:bodyPr/>
                    <a:lstStyle/>
                    <a:p>
                      <a:r>
                        <a:rPr lang="en-US" sz="2000" b="1" dirty="0"/>
                        <a:t>Source of variance</a:t>
                      </a:r>
                      <a:endParaRPr lang="en-US" sz="2000" dirty="0"/>
                    </a:p>
                  </a:txBody>
                  <a:tcPr marL="12479" marR="12479" marT="12478" marB="124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Sum of squares </a:t>
                      </a:r>
                      <a:br>
                        <a:rPr lang="en-US" sz="2000" b="1" dirty="0"/>
                      </a:br>
                      <a:r>
                        <a:rPr lang="en-US" sz="2000" b="1" dirty="0"/>
                        <a:t>(S of S)</a:t>
                      </a:r>
                      <a:endParaRPr lang="en-US" sz="2000" dirty="0"/>
                    </a:p>
                  </a:txBody>
                  <a:tcPr marL="12479" marR="12479" marT="12478" marB="12478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Degrees of freedom (</a:t>
                      </a:r>
                      <a:r>
                        <a:rPr lang="en-US" sz="2000" b="1" dirty="0" err="1"/>
                        <a:t>df</a:t>
                      </a:r>
                      <a:r>
                        <a:rPr lang="en-US" sz="2000" b="1" dirty="0"/>
                        <a:t>)</a:t>
                      </a:r>
                      <a:endParaRPr lang="en-US" sz="2000" dirty="0"/>
                    </a:p>
                  </a:txBody>
                  <a:tcPr marL="12479" marR="12479" marT="12478" marB="12478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Mean square</a:t>
                      </a:r>
                      <a:br>
                        <a:rPr lang="en-US" sz="2000" b="1" dirty="0"/>
                      </a:br>
                      <a:r>
                        <a:rPr lang="en-US" sz="2000" b="1" dirty="0"/>
                        <a:t>= S of S / </a:t>
                      </a:r>
                      <a:r>
                        <a:rPr lang="en-US" sz="2000" b="1" dirty="0" err="1"/>
                        <a:t>df</a:t>
                      </a:r>
                      <a:endParaRPr lang="en-US" sz="2000" dirty="0"/>
                    </a:p>
                  </a:txBody>
                  <a:tcPr marL="12479" marR="12479" marT="12478" marB="12478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C6"/>
                    </a:solidFill>
                  </a:tcPr>
                </a:tc>
              </a:tr>
              <a:tr h="383329">
                <a:tc>
                  <a:txBody>
                    <a:bodyPr/>
                    <a:lstStyle/>
                    <a:p>
                      <a:r>
                        <a:rPr lang="en-US" sz="2000"/>
                        <a:t>Between treatments </a:t>
                      </a:r>
                    </a:p>
                  </a:txBody>
                  <a:tcPr marL="12479" marR="12479" marT="12478" marB="124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***</a:t>
                      </a:r>
                    </a:p>
                  </a:txBody>
                  <a:tcPr marL="12479" marR="12479" marT="12478" marB="124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u - 1 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[2]</a:t>
                      </a:r>
                      <a:endParaRPr lang="en-US" sz="2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12479" marR="12479" marT="12478" marB="124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***</a:t>
                      </a:r>
                    </a:p>
                  </a:txBody>
                  <a:tcPr marL="12479" marR="12479" marT="12478" marB="124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6"/>
                    </a:solidFill>
                  </a:tcPr>
                </a:tc>
              </a:tr>
              <a:tr h="742173">
                <a:tc>
                  <a:txBody>
                    <a:bodyPr/>
                    <a:lstStyle/>
                    <a:p>
                      <a:r>
                        <a:rPr lang="en-US" sz="2000"/>
                        <a:t>Residual </a:t>
                      </a:r>
                    </a:p>
                  </a:txBody>
                  <a:tcPr marL="12479" marR="12479" marT="12478" marB="124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***</a:t>
                      </a:r>
                    </a:p>
                  </a:txBody>
                  <a:tcPr marL="12479" marR="12479" marT="12478" marB="124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u(v-1</a:t>
                      </a:r>
                      <a:r>
                        <a:rPr lang="en-US" sz="2000" dirty="0" smtClean="0"/>
                        <a:t>)  </a:t>
                      </a:r>
                      <a:r>
                        <a:rPr lang="en-US" sz="20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[6]</a:t>
                      </a:r>
                      <a:endParaRPr lang="en-US" sz="2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12479" marR="12479" marT="12478" marB="124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***</a:t>
                      </a:r>
                    </a:p>
                  </a:txBody>
                  <a:tcPr marL="12479" marR="12479" marT="12478" marB="124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6"/>
                    </a:solidFill>
                  </a:tcPr>
                </a:tc>
              </a:tr>
              <a:tr h="729637">
                <a:tc>
                  <a:txBody>
                    <a:bodyPr/>
                    <a:lstStyle/>
                    <a:p>
                      <a:r>
                        <a:rPr lang="en-US" sz="2000" dirty="0"/>
                        <a:t>Total</a:t>
                      </a:r>
                    </a:p>
                  </a:txBody>
                  <a:tcPr marL="12479" marR="12479" marT="12478" marB="124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*** </a:t>
                      </a:r>
                    </a:p>
                  </a:txBody>
                  <a:tcPr marL="12479" marR="12479" marT="12478" marB="124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(</a:t>
                      </a:r>
                      <a:r>
                        <a:rPr lang="en-US" sz="2000" dirty="0" err="1"/>
                        <a:t>uv</a:t>
                      </a:r>
                      <a:r>
                        <a:rPr lang="en-US" sz="2000" dirty="0"/>
                        <a:t>)-1 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[8]</a:t>
                      </a:r>
                      <a:endParaRPr lang="en-US" sz="2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12479" marR="12479" marT="12478" marB="124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 </a:t>
                      </a:r>
                    </a:p>
                  </a:txBody>
                  <a:tcPr marL="12479" marR="12479" marT="12478" marB="124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6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47700" y="4572000"/>
            <a:ext cx="8458200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b="0" dirty="0" smtClean="0"/>
              <a:t>The total </a:t>
            </a:r>
            <a:r>
              <a:rPr lang="en-US" b="0" dirty="0" err="1" smtClean="0"/>
              <a:t>df</a:t>
            </a:r>
            <a:r>
              <a:rPr lang="en-US" b="0" dirty="0" smtClean="0"/>
              <a:t> is always one fewer than the total number of data entries]</a:t>
            </a:r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95301" y="4876800"/>
            <a:ext cx="8610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lvl="0" algn="ctr"/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" charset="0"/>
              </a:rPr>
              <a:t> </a:t>
            </a:r>
            <a:r>
              <a:rPr lang="en-US" sz="1800" dirty="0" smtClean="0"/>
              <a:t>Assume that we have recorded the biomass of 3 bacteria in flasks of glucose broth, and we used 3 replicate flasks for each bacterium</a:t>
            </a:r>
          </a:p>
          <a:p>
            <a:pPr lvl="0" algn="ctr"/>
            <a:r>
              <a:rPr lang="en-US" sz="1800" dirty="0" smtClean="0"/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" charset="0"/>
              </a:rPr>
              <a:t>For 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" charset="0"/>
              </a:rPr>
              <a:t>u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" charset="0"/>
              </a:rPr>
              <a:t> treatments (3 in our case) and 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" charset="0"/>
              </a:rPr>
              <a:t>v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" charset="0"/>
              </a:rPr>
              <a:t> replicates (3 in our case); the total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" charset="0"/>
              </a:rPr>
              <a:t>df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" charset="0"/>
              </a:rPr>
              <a:t> is one fewer than the total number of data values in the table (9 values in our case)</a:t>
            </a:r>
          </a:p>
        </p:txBody>
      </p:sp>
      <p:pic>
        <p:nvPicPr>
          <p:cNvPr id="1027" name="Picture 3" descr="http://www.biology.ed.ac.uk/archive/jdeacon/statistics/image21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1750" y="-46038"/>
            <a:ext cx="171450" cy="152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419100" y="4572000"/>
            <a:ext cx="9601200" cy="533400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457200"/>
            <a:ext cx="1028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000" b="0" dirty="0">
                <a:solidFill>
                  <a:schemeClr val="tx2"/>
                </a:solidFill>
              </a:rPr>
              <a:t>ANOVA Terms — Mean Squares &amp; F-Ratio</a:t>
            </a: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266704" y="4038618"/>
            <a:ext cx="10020300" cy="93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b="0" dirty="0"/>
              <a:t>M.S</a:t>
            </a:r>
            <a:r>
              <a:rPr lang="en-US" b="0" dirty="0" smtClean="0"/>
              <a:t>. (the variance)—the </a:t>
            </a:r>
            <a:r>
              <a:rPr lang="en-US" b="0" dirty="0"/>
              <a:t>sums of squares </a:t>
            </a:r>
            <a:r>
              <a:rPr lang="en-US" b="0" dirty="0" smtClean="0"/>
              <a:t>divided </a:t>
            </a:r>
            <a:r>
              <a:rPr lang="en-US" b="0" dirty="0"/>
              <a:t>by the degrees of </a:t>
            </a:r>
            <a:r>
              <a:rPr lang="en-US" b="0" dirty="0" smtClean="0"/>
              <a:t>freedom</a:t>
            </a:r>
            <a:endParaRPr lang="en-US" b="0" dirty="0"/>
          </a:p>
          <a:p>
            <a:pPr marL="342900" indent="-342900" eaLnBrk="1" hangingPunct="1">
              <a:spcBef>
                <a:spcPct val="20000"/>
              </a:spcBef>
            </a:pPr>
            <a:endParaRPr lang="en-US" sz="900" b="0" dirty="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bg2"/>
                </a:solidFill>
              </a:rPr>
              <a:t>F—the ratio </a:t>
            </a:r>
            <a:r>
              <a:rPr lang="en-US" b="0" dirty="0"/>
              <a:t>of mean squares between groups to the mean squares within groups.</a:t>
            </a: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1489087" y="1812926"/>
            <a:ext cx="7049043" cy="1943654"/>
          </a:xfrm>
          <a:prstGeom prst="roundRect">
            <a:avLst>
              <a:gd name="adj" fmla="val 16667"/>
            </a:avLst>
          </a:prstGeom>
          <a:solidFill>
            <a:srgbClr val="C1D6DA"/>
          </a:solidFill>
          <a:ln w="101600">
            <a:noFill/>
            <a:round/>
            <a:headEnd/>
            <a:tailEnd/>
          </a:ln>
        </p:spPr>
        <p:txBody>
          <a:bodyPr wrap="none" lIns="110138" tIns="218377" rIns="110138" bIns="218377">
            <a:spAutoFit/>
          </a:bodyPr>
          <a:lstStyle/>
          <a:p>
            <a:pPr defTabSz="869950">
              <a:lnSpc>
                <a:spcPct val="90000"/>
              </a:lnSpc>
              <a:spcBef>
                <a:spcPct val="45000"/>
              </a:spcBef>
              <a:tabLst>
                <a:tab pos="2974975" algn="r"/>
                <a:tab pos="3887788" algn="r"/>
                <a:tab pos="4802188" algn="r"/>
                <a:tab pos="5715000" algn="r"/>
                <a:tab pos="6627813" algn="r"/>
              </a:tabLst>
            </a:pPr>
            <a:r>
              <a:rPr lang="en-US" sz="1900" i="1" u="sng">
                <a:latin typeface="Verdana" pitchFamily="34" charset="0"/>
              </a:rPr>
              <a:t>Source	S.S.	d.f.	M.S.	F	P</a:t>
            </a:r>
          </a:p>
          <a:p>
            <a:pPr defTabSz="869950">
              <a:lnSpc>
                <a:spcPct val="90000"/>
              </a:lnSpc>
              <a:spcBef>
                <a:spcPct val="30000"/>
              </a:spcBef>
              <a:tabLst>
                <a:tab pos="2974975" algn="r"/>
                <a:tab pos="3887788" algn="r"/>
                <a:tab pos="4802188" algn="r"/>
                <a:tab pos="5715000" algn="r"/>
                <a:tab pos="6627813" algn="r"/>
              </a:tabLst>
            </a:pPr>
            <a:r>
              <a:rPr lang="en-US" sz="1900">
                <a:latin typeface="Verdana" pitchFamily="34" charset="0"/>
              </a:rPr>
              <a:t>Between groups	180	1	180	16.36	0.00</a:t>
            </a:r>
          </a:p>
          <a:p>
            <a:pPr defTabSz="869950">
              <a:lnSpc>
                <a:spcPct val="90000"/>
              </a:lnSpc>
              <a:spcBef>
                <a:spcPct val="30000"/>
              </a:spcBef>
              <a:tabLst>
                <a:tab pos="2974975" algn="r"/>
                <a:tab pos="3887788" algn="r"/>
                <a:tab pos="4802188" algn="r"/>
                <a:tab pos="5715000" algn="r"/>
                <a:tab pos="6627813" algn="r"/>
              </a:tabLst>
            </a:pPr>
            <a:r>
              <a:rPr lang="en-US" sz="1900">
                <a:latin typeface="Verdana" pitchFamily="34" charset="0"/>
              </a:rPr>
              <a:t>Within groups	100	9	11</a:t>
            </a:r>
          </a:p>
          <a:p>
            <a:pPr defTabSz="869950">
              <a:lnSpc>
                <a:spcPct val="90000"/>
              </a:lnSpc>
              <a:spcBef>
                <a:spcPct val="30000"/>
              </a:spcBef>
              <a:tabLst>
                <a:tab pos="2974975" algn="r"/>
                <a:tab pos="3887788" algn="r"/>
                <a:tab pos="4802188" algn="r"/>
                <a:tab pos="5715000" algn="r"/>
                <a:tab pos="6627813" algn="r"/>
              </a:tabLst>
            </a:pPr>
            <a:r>
              <a:rPr lang="en-US" sz="1900">
                <a:latin typeface="Verdana" pitchFamily="34" charset="0"/>
              </a:rPr>
              <a:t>Combined	280	10</a:t>
            </a:r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0" y="1828801"/>
            <a:ext cx="10287000" cy="1943654"/>
          </a:xfrm>
          <a:prstGeom prst="roundRect">
            <a:avLst>
              <a:gd name="adj" fmla="val 16667"/>
            </a:avLst>
          </a:prstGeom>
          <a:solidFill>
            <a:srgbClr val="C1D6DA"/>
          </a:solidFill>
          <a:ln w="101600">
            <a:noFill/>
            <a:round/>
            <a:headEnd/>
            <a:tailEnd/>
          </a:ln>
        </p:spPr>
        <p:txBody>
          <a:bodyPr lIns="110138" tIns="218377" rIns="110138" bIns="218377">
            <a:spAutoFit/>
          </a:bodyPr>
          <a:lstStyle/>
          <a:p>
            <a:pPr defTabSz="869950">
              <a:lnSpc>
                <a:spcPct val="90000"/>
              </a:lnSpc>
              <a:spcBef>
                <a:spcPct val="45000"/>
              </a:spcBef>
              <a:tabLst>
                <a:tab pos="2974975" algn="r"/>
                <a:tab pos="3887788" algn="r"/>
                <a:tab pos="4802188" algn="r"/>
                <a:tab pos="5715000" algn="r"/>
                <a:tab pos="6627813" algn="r"/>
              </a:tabLst>
            </a:pPr>
            <a:r>
              <a:rPr lang="en-US" sz="1900" i="1" u="sng">
                <a:latin typeface="Verdana" pitchFamily="34" charset="0"/>
              </a:rPr>
              <a:t>Source		S.S.	d.f.	    M.S.	F	        P___</a:t>
            </a:r>
          </a:p>
          <a:p>
            <a:pPr defTabSz="869950">
              <a:lnSpc>
                <a:spcPct val="90000"/>
              </a:lnSpc>
              <a:spcBef>
                <a:spcPct val="30000"/>
              </a:spcBef>
              <a:tabLst>
                <a:tab pos="2974975" algn="r"/>
                <a:tab pos="3887788" algn="r"/>
                <a:tab pos="4802188" algn="r"/>
                <a:tab pos="5715000" algn="r"/>
                <a:tab pos="6627813" algn="r"/>
              </a:tabLst>
            </a:pPr>
            <a:r>
              <a:rPr lang="en-US" sz="1900">
                <a:latin typeface="Verdana" pitchFamily="34" charset="0"/>
              </a:rPr>
              <a:t>Between groups		289.75       3	   96.583     40.667    0.00</a:t>
            </a:r>
          </a:p>
          <a:p>
            <a:pPr defTabSz="869950">
              <a:lnSpc>
                <a:spcPct val="90000"/>
              </a:lnSpc>
              <a:spcBef>
                <a:spcPct val="30000"/>
              </a:spcBef>
              <a:tabLst>
                <a:tab pos="2974975" algn="r"/>
                <a:tab pos="3887788" algn="r"/>
                <a:tab pos="4802188" algn="r"/>
                <a:tab pos="5715000" algn="r"/>
                <a:tab pos="6627813" algn="r"/>
              </a:tabLst>
            </a:pPr>
            <a:r>
              <a:rPr lang="en-US" sz="1900">
                <a:latin typeface="Verdana" pitchFamily="34" charset="0"/>
              </a:rPr>
              <a:t>Within groups		38.00     	16     2.375</a:t>
            </a:r>
          </a:p>
          <a:p>
            <a:pPr defTabSz="869950">
              <a:lnSpc>
                <a:spcPct val="90000"/>
              </a:lnSpc>
              <a:spcBef>
                <a:spcPct val="30000"/>
              </a:spcBef>
              <a:tabLst>
                <a:tab pos="2974975" algn="r"/>
                <a:tab pos="3887788" algn="r"/>
                <a:tab pos="4802188" algn="r"/>
                <a:tab pos="5715000" algn="r"/>
                <a:tab pos="6627813" algn="r"/>
              </a:tabLst>
            </a:pPr>
            <a:r>
              <a:rPr lang="en-US" sz="1900">
                <a:latin typeface="Verdana" pitchFamily="34" charset="0"/>
              </a:rPr>
              <a:t>Combined		327.75     19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4991100" y="1828800"/>
            <a:ext cx="2514600" cy="1905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6700" y="3124218"/>
            <a:ext cx="9258300" cy="2674937"/>
          </a:xfrm>
        </p:spPr>
        <p:txBody>
          <a:bodyPr/>
          <a:lstStyle/>
          <a:p>
            <a:pPr eaLnBrk="1" hangingPunct="1"/>
            <a:r>
              <a:rPr lang="en-US" sz="2600" b="1" dirty="0" smtClean="0"/>
              <a:t>P value</a:t>
            </a:r>
            <a:br>
              <a:rPr lang="en-US" sz="2600" b="1" dirty="0" smtClean="0"/>
            </a:br>
            <a:r>
              <a:rPr lang="en-US" sz="2600" b="1" dirty="0" smtClean="0"/>
              <a:t>compares the calculated F to a critical value of F</a:t>
            </a:r>
          </a:p>
          <a:p>
            <a:pPr eaLnBrk="1" hangingPunct="1"/>
            <a:r>
              <a:rPr lang="en-US" sz="2600" b="1" dirty="0" smtClean="0"/>
              <a:t>Critical Value of F</a:t>
            </a:r>
            <a:r>
              <a:rPr lang="en-US" sz="2600" b="1" baseline="-25000" dirty="0" smtClean="0"/>
              <a:t>3,16</a:t>
            </a:r>
            <a:r>
              <a:rPr lang="en-US" sz="2600" b="1" dirty="0" smtClean="0"/>
              <a:t> = 3.24</a:t>
            </a:r>
          </a:p>
          <a:p>
            <a:pPr eaLnBrk="1" hangingPunct="1"/>
            <a:r>
              <a:rPr lang="en-US" sz="2600" b="1" dirty="0" smtClean="0"/>
              <a:t>Our F-value of 40.667 exceeds 3.24 so we reject the null hypothesis and indicate that the data supports there are differences in our DV by the IV groups- but we can’t tell which group better </a:t>
            </a:r>
            <a:endParaRPr lang="en-US" dirty="0" smtClean="0"/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287000" cy="1371600"/>
          </a:xfrm>
          <a:noFill/>
        </p:spPr>
        <p:txBody>
          <a:bodyPr/>
          <a:lstStyle/>
          <a:p>
            <a:pPr eaLnBrk="1" hangingPunct="1"/>
            <a:r>
              <a:rPr lang="en-US" sz="4000" dirty="0" smtClean="0"/>
              <a:t>ANOVA Terms — Mean Squares &amp; F-Ratio</a:t>
            </a:r>
          </a:p>
        </p:txBody>
      </p:sp>
      <p:sp>
        <p:nvSpPr>
          <p:cNvPr id="29700" name="AutoShape 5"/>
          <p:cNvSpPr>
            <a:spLocks noChangeArrowheads="1"/>
          </p:cNvSpPr>
          <p:nvPr/>
        </p:nvSpPr>
        <p:spPr bwMode="auto">
          <a:xfrm>
            <a:off x="0" y="1143001"/>
            <a:ext cx="10287000" cy="1943654"/>
          </a:xfrm>
          <a:prstGeom prst="roundRect">
            <a:avLst>
              <a:gd name="adj" fmla="val 16667"/>
            </a:avLst>
          </a:prstGeom>
          <a:solidFill>
            <a:srgbClr val="C1D6DA"/>
          </a:solidFill>
          <a:ln w="101600">
            <a:noFill/>
            <a:round/>
            <a:headEnd/>
            <a:tailEnd/>
          </a:ln>
        </p:spPr>
        <p:txBody>
          <a:bodyPr lIns="110138" tIns="218377" rIns="110138" bIns="218377">
            <a:spAutoFit/>
          </a:bodyPr>
          <a:lstStyle/>
          <a:p>
            <a:pPr defTabSz="869950">
              <a:lnSpc>
                <a:spcPct val="90000"/>
              </a:lnSpc>
              <a:spcBef>
                <a:spcPct val="45000"/>
              </a:spcBef>
              <a:tabLst>
                <a:tab pos="2974975" algn="r"/>
                <a:tab pos="3887788" algn="r"/>
                <a:tab pos="4802188" algn="r"/>
                <a:tab pos="5715000" algn="r"/>
                <a:tab pos="6627813" algn="r"/>
              </a:tabLst>
            </a:pPr>
            <a:r>
              <a:rPr lang="en-US" sz="1900" i="1" u="sng">
                <a:latin typeface="Verdana" pitchFamily="34" charset="0"/>
              </a:rPr>
              <a:t>Source		S.S.	d.f.	    M.S.	F	        P___</a:t>
            </a:r>
          </a:p>
          <a:p>
            <a:pPr defTabSz="869950">
              <a:lnSpc>
                <a:spcPct val="90000"/>
              </a:lnSpc>
              <a:spcBef>
                <a:spcPct val="30000"/>
              </a:spcBef>
              <a:tabLst>
                <a:tab pos="2974975" algn="r"/>
                <a:tab pos="3887788" algn="r"/>
                <a:tab pos="4802188" algn="r"/>
                <a:tab pos="5715000" algn="r"/>
                <a:tab pos="6627813" algn="r"/>
              </a:tabLst>
            </a:pPr>
            <a:r>
              <a:rPr lang="en-US" sz="1900">
                <a:latin typeface="Verdana" pitchFamily="34" charset="0"/>
              </a:rPr>
              <a:t>Between groups		289.75       3	   96.583     40.667    0.00</a:t>
            </a:r>
          </a:p>
          <a:p>
            <a:pPr defTabSz="869950">
              <a:lnSpc>
                <a:spcPct val="90000"/>
              </a:lnSpc>
              <a:spcBef>
                <a:spcPct val="30000"/>
              </a:spcBef>
              <a:tabLst>
                <a:tab pos="2974975" algn="r"/>
                <a:tab pos="3887788" algn="r"/>
                <a:tab pos="4802188" algn="r"/>
                <a:tab pos="5715000" algn="r"/>
                <a:tab pos="6627813" algn="r"/>
              </a:tabLst>
            </a:pPr>
            <a:r>
              <a:rPr lang="en-US" sz="1900">
                <a:latin typeface="Verdana" pitchFamily="34" charset="0"/>
              </a:rPr>
              <a:t>Within groups		38.00     	16     2.375</a:t>
            </a:r>
          </a:p>
          <a:p>
            <a:pPr defTabSz="869950">
              <a:lnSpc>
                <a:spcPct val="90000"/>
              </a:lnSpc>
              <a:spcBef>
                <a:spcPct val="30000"/>
              </a:spcBef>
              <a:tabLst>
                <a:tab pos="2974975" algn="r"/>
                <a:tab pos="3887788" algn="r"/>
                <a:tab pos="4802188" algn="r"/>
                <a:tab pos="5715000" algn="r"/>
                <a:tab pos="6627813" algn="r"/>
              </a:tabLst>
            </a:pPr>
            <a:r>
              <a:rPr lang="en-US" sz="1900">
                <a:latin typeface="Verdana" pitchFamily="34" charset="0"/>
              </a:rPr>
              <a:t>Combined		327.75     19</a:t>
            </a:r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7505703" y="1143000"/>
            <a:ext cx="1114425" cy="1905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 b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100" y="0"/>
            <a:ext cx="9258300" cy="1371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Fill in the blank on the ANOVA Table</a:t>
            </a:r>
          </a:p>
        </p:txBody>
      </p:sp>
      <p:sp>
        <p:nvSpPr>
          <p:cNvPr id="30723" name="AutoShap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66800"/>
            <a:ext cx="10287000" cy="2209800"/>
          </a:xfrm>
          <a:prstGeom prst="roundRect">
            <a:avLst>
              <a:gd name="adj" fmla="val 16667"/>
            </a:avLst>
          </a:prstGeom>
          <a:solidFill>
            <a:srgbClr val="C1D6DA"/>
          </a:solidFill>
        </p:spPr>
        <p:txBody>
          <a:bodyPr/>
          <a:lstStyle/>
          <a:p>
            <a:pPr defTabSz="869950" eaLnBrk="1" hangingPunct="1">
              <a:lnSpc>
                <a:spcPct val="90000"/>
              </a:lnSpc>
              <a:buFont typeface="Wingdings" pitchFamily="2" charset="2"/>
              <a:buNone/>
              <a:tabLst>
                <a:tab pos="2974975" algn="r"/>
                <a:tab pos="3887788" algn="r"/>
                <a:tab pos="4802188" algn="r"/>
                <a:tab pos="5715000" algn="r"/>
                <a:tab pos="6627813" algn="r"/>
              </a:tabLst>
            </a:pPr>
            <a:r>
              <a:rPr lang="en-US" sz="2800" b="1" i="1" u="sng" smtClean="0"/>
              <a:t>Source		S.S.	d.f.	    M.S.	F	    </a:t>
            </a:r>
          </a:p>
          <a:p>
            <a:pPr defTabSz="869950" eaLnBrk="1" hangingPunct="1">
              <a:lnSpc>
                <a:spcPct val="90000"/>
              </a:lnSpc>
              <a:buFont typeface="Wingdings" pitchFamily="2" charset="2"/>
              <a:buNone/>
              <a:tabLst>
                <a:tab pos="2974975" algn="r"/>
                <a:tab pos="3887788" algn="r"/>
                <a:tab pos="4802188" algn="r"/>
                <a:tab pos="5715000" algn="r"/>
                <a:tab pos="6627813" algn="r"/>
              </a:tabLst>
            </a:pPr>
            <a:r>
              <a:rPr lang="en-US" sz="2800" b="1" smtClean="0"/>
              <a:t>Between groups	     80	         4	    20.0    </a:t>
            </a:r>
          </a:p>
          <a:p>
            <a:pPr defTabSz="869950" eaLnBrk="1" hangingPunct="1">
              <a:lnSpc>
                <a:spcPct val="90000"/>
              </a:lnSpc>
              <a:buFont typeface="Wingdings" pitchFamily="2" charset="2"/>
              <a:buNone/>
              <a:tabLst>
                <a:tab pos="2974975" algn="r"/>
                <a:tab pos="3887788" algn="r"/>
                <a:tab pos="4802188" algn="r"/>
                <a:tab pos="5715000" algn="r"/>
                <a:tab pos="6627813" algn="r"/>
              </a:tabLst>
            </a:pPr>
            <a:r>
              <a:rPr lang="en-US" sz="2800" b="1" smtClean="0"/>
              <a:t>Within groups	         90	     	45     2.0</a:t>
            </a:r>
          </a:p>
          <a:p>
            <a:pPr defTabSz="869950" eaLnBrk="1" hangingPunct="1">
              <a:lnSpc>
                <a:spcPct val="90000"/>
              </a:lnSpc>
              <a:buFont typeface="Wingdings" pitchFamily="2" charset="2"/>
              <a:buNone/>
              <a:tabLst>
                <a:tab pos="2974975" algn="r"/>
                <a:tab pos="3887788" algn="r"/>
                <a:tab pos="4802188" algn="r"/>
                <a:tab pos="5715000" algn="r"/>
                <a:tab pos="6627813" algn="r"/>
              </a:tabLst>
            </a:pPr>
            <a:r>
              <a:rPr lang="en-US" sz="2800" b="1" smtClean="0"/>
              <a:t>Combined	              170		49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66700" y="3429000"/>
            <a:ext cx="10033000" cy="19389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How many groups are being compared in the above example?</a:t>
            </a:r>
          </a:p>
          <a:p>
            <a:endParaRPr lang="en-US" sz="2400" dirty="0"/>
          </a:p>
          <a:p>
            <a:r>
              <a:rPr lang="en-US" sz="2400" dirty="0"/>
              <a:t>How many subjects are in the sample?</a:t>
            </a:r>
          </a:p>
          <a:p>
            <a:endParaRPr lang="en-US" sz="2400" dirty="0"/>
          </a:p>
          <a:p>
            <a:r>
              <a:rPr lang="en-US" sz="2400" dirty="0"/>
              <a:t>What is the F-ratio?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Examples: One-Way ANOVA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971800"/>
            <a:ext cx="103632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Research Question:  Is there a difference in confidence scores among those who are rarely, sometimes or often in a depressed state of mind</a:t>
            </a:r>
            <a:r>
              <a:rPr lang="en-US" sz="2000" dirty="0" smtClean="0"/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Null hypothesis: Confidence would be similar regardless of depression level </a:t>
            </a: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Interpretation: We see the mean confidence scores vary from 46 among those with </a:t>
            </a:r>
            <a:r>
              <a:rPr lang="en-US" sz="2000" dirty="0" err="1" smtClean="0"/>
              <a:t>odepression</a:t>
            </a:r>
            <a:r>
              <a:rPr lang="en-US" sz="2000" dirty="0" smtClean="0"/>
              <a:t> often to 69 for those who rarely have depression. There is a statistically significant difference in overall confidence score between depression groups F(3, 676) = 111.46, p &lt;.001.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211701"/>
              </p:ext>
            </p:extLst>
          </p:nvPr>
        </p:nvGraphicFramePr>
        <p:xfrm>
          <a:off x="2324100" y="510079"/>
          <a:ext cx="5867391" cy="2110305"/>
        </p:xfrm>
        <a:graphic>
          <a:graphicData uri="http://schemas.openxmlformats.org/drawingml/2006/table">
            <a:tbl>
              <a:tblPr/>
              <a:tblGrid>
                <a:gridCol w="1404202"/>
                <a:gridCol w="770844"/>
                <a:gridCol w="1558461"/>
                <a:gridCol w="2133884"/>
              </a:tblGrid>
              <a:tr h="6748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Depression Level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C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C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Mean (SD) </a:t>
                      </a:r>
                      <a:b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Confidence Score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C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F-Ratio and </a:t>
                      </a:r>
                      <a:b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p-value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CCCA"/>
                    </a:solidFill>
                  </a:tcPr>
                </a:tc>
              </a:tr>
              <a:tr h="5290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Rarely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C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356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C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68.89(10.05)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CCCA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 = 111.46 (p=.001)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CCCA"/>
                    </a:solidFill>
                  </a:tcPr>
                </a:tc>
              </a:tr>
              <a:tr h="5290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Sometimes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C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266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C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58.22(10.83)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CCC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72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Often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C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C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46.23(12.50)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CCC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6134100" y="1565232"/>
            <a:ext cx="1828800" cy="838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192114"/>
              </p:ext>
            </p:extLst>
          </p:nvPr>
        </p:nvGraphicFramePr>
        <p:xfrm>
          <a:off x="990599" y="533400"/>
          <a:ext cx="6172202" cy="1219200"/>
        </p:xfrm>
        <a:graphic>
          <a:graphicData uri="http://schemas.openxmlformats.org/drawingml/2006/table">
            <a:tbl>
              <a:tblPr/>
              <a:tblGrid>
                <a:gridCol w="892031"/>
                <a:gridCol w="567655"/>
                <a:gridCol w="2426514"/>
                <a:gridCol w="2286002"/>
              </a:tblGrid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800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Nursing Staff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800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800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Mean (SD) </a:t>
                      </a:r>
                      <a:br>
                        <a:rPr lang="en-US" sz="1800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en-US" sz="1800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Job Satisfaction Score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800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F-Ratio and </a:t>
                      </a:r>
                      <a:br>
                        <a:rPr lang="en-US" sz="1800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en-US" sz="1800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p-value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RN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20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800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45.0(3.95)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800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F = 13.23 (p=.001)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LPN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20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800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41.7(5.79)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UAP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20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800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36.2(6.37)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0500" y="2057418"/>
            <a:ext cx="100965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Research question: Are different nursing staff less satisfied with their job?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Null hypothesis: Job satisfaction would be comparable for all nurse staff.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Interpretation:</a:t>
            </a:r>
          </a:p>
          <a:p>
            <a:r>
              <a:rPr lang="en-US" b="0" dirty="0" smtClean="0"/>
              <a:t>We see that the mean job satisfaction score for the RN group is 45.0 (SD 3.95), the LPN group is 41.7 (SD 5.79) and the UAP group is 36.2 (SD 6.37). </a:t>
            </a:r>
          </a:p>
          <a:p>
            <a:pPr marL="225425" indent="-225425"/>
            <a:r>
              <a:rPr lang="en-US" b="0" dirty="0" smtClean="0"/>
              <a:t>The next value is the F-ratio which is 13.23 and the p-value corresponding to the F-ratio is .001. Since the p-value is &lt;.05 (p=.001) we can reject the null hypothesis.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5300" y="228600"/>
            <a:ext cx="9258300" cy="1371600"/>
          </a:xfrm>
        </p:spPr>
        <p:txBody>
          <a:bodyPr/>
          <a:lstStyle/>
          <a:p>
            <a:pPr eaLnBrk="1" hangingPunct="1"/>
            <a:r>
              <a:rPr lang="en-US" dirty="0" smtClean="0"/>
              <a:t>ANOVA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9100" y="1447800"/>
            <a:ext cx="912495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One-way ANOVA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One IV and one DV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Two-way ANOVA / Factorial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Two IVs and one DV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MANOVA (Multivariate Analysis of Variance)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Tests differences between / among group means for 2 DV,  while controlling for correlations among DV (use only if DVs correlated)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ANCOVA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Tests differences between / among group means while controlling for a continuous covariate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Repeated Measures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Tests differences, while controlling for error associated with repeated measurements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66700" y="4495800"/>
            <a:ext cx="8686800" cy="990600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5300" y="228600"/>
            <a:ext cx="9258300" cy="1371600"/>
          </a:xfrm>
        </p:spPr>
        <p:txBody>
          <a:bodyPr/>
          <a:lstStyle/>
          <a:p>
            <a:pPr eaLnBrk="1" hangingPunct="1"/>
            <a:r>
              <a:rPr lang="en-US" dirty="0" smtClean="0"/>
              <a:t>ANOVA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8625" y="1295400"/>
            <a:ext cx="9515475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Tests the </a:t>
            </a:r>
            <a:r>
              <a:rPr lang="en-US" sz="2800" dirty="0" smtClean="0">
                <a:solidFill>
                  <a:schemeClr val="bg2"/>
                </a:solidFill>
              </a:rPr>
              <a:t>difference among two or more </a:t>
            </a:r>
            <a:r>
              <a:rPr lang="en-US" sz="2800" dirty="0" smtClean="0"/>
              <a:t>groups.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H</a:t>
            </a:r>
            <a:r>
              <a:rPr lang="en-US" sz="2800" baseline="-16000" dirty="0" smtClean="0"/>
              <a:t>o </a:t>
            </a:r>
            <a:r>
              <a:rPr lang="en-US" sz="2800" dirty="0" smtClean="0"/>
              <a:t>: There is no differences among the group means.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H</a:t>
            </a:r>
            <a:r>
              <a:rPr lang="en-US" sz="2800" baseline="-16000" dirty="0" smtClean="0"/>
              <a:t>A:	</a:t>
            </a:r>
            <a:r>
              <a:rPr lang="en-US" sz="2800" dirty="0" smtClean="0"/>
              <a:t>There is a difference among group means.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IV: Nominal level data (Grouping variable)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DV: Continuous variable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n-US" sz="2800" dirty="0" smtClean="0">
                <a:solidFill>
                  <a:schemeClr val="bg2"/>
                </a:solidFill>
              </a:rPr>
              <a:t>Generates a </a:t>
            </a:r>
            <a:r>
              <a:rPr lang="en-US" sz="2800" b="1" dirty="0" smtClean="0">
                <a:solidFill>
                  <a:schemeClr val="bg2"/>
                </a:solidFill>
              </a:rPr>
              <a:t>f ratio </a:t>
            </a:r>
            <a:r>
              <a:rPr lang="en-US" sz="2800" dirty="0" smtClean="0">
                <a:solidFill>
                  <a:schemeClr val="bg2"/>
                </a:solidFill>
              </a:rPr>
              <a:t>: variation between groups is contrasted with variation within groups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95304" y="4343400"/>
            <a:ext cx="8991600" cy="914400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" y="152400"/>
            <a:ext cx="10553700" cy="1524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Comparing means when there are &gt;2 groups </a:t>
            </a:r>
            <a:r>
              <a:rPr lang="en-US" sz="3200" dirty="0" smtClean="0">
                <a:sym typeface="Wingdings" pitchFamily="2" charset="2"/>
              </a:rPr>
              <a:t></a:t>
            </a:r>
            <a:r>
              <a:rPr lang="en-US" sz="3200" dirty="0" smtClean="0"/>
              <a:t> ANOVA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9100" y="1295400"/>
            <a:ext cx="96012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Analysis of Variance – decomposes variation in DV to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Between groups </a:t>
            </a:r>
            <a:r>
              <a:rPr lang="en-US" sz="2800" dirty="0" smtClean="0"/>
              <a:t>and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Within groups </a:t>
            </a:r>
            <a:r>
              <a:rPr lang="en-US" sz="2800" dirty="0" smtClean="0"/>
              <a:t>using “Sums of Squares”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Can a significant amount of variability in DV be attributed to differences </a:t>
            </a:r>
            <a:r>
              <a:rPr lang="en-US" sz="2800" b="1" dirty="0" smtClean="0"/>
              <a:t>between groups</a:t>
            </a:r>
            <a:r>
              <a:rPr lang="en-US" sz="2800" dirty="0" smtClean="0"/>
              <a:t>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        </a:t>
            </a:r>
            <a:r>
              <a:rPr lang="en-US" sz="2800" u="sng" dirty="0" smtClean="0"/>
              <a:t>Variance between groups (BMS)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F =   Variance within groups (WMS)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	</a:t>
            </a:r>
            <a:r>
              <a:rPr lang="en-US" sz="2400" dirty="0" smtClean="0"/>
              <a:t>When differences between groups are large relative to variation within groups, the probability is high that the IV is related to or caused the group differences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 smtClean="0">
                <a:solidFill>
                  <a:schemeClr val="bg2"/>
                </a:solidFill>
              </a:rPr>
              <a:t>** cannot just do multiple t-tests because it increases the risk of Type I error **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ANOVA: Assumptions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5301" y="1676400"/>
            <a:ext cx="9124950" cy="4419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ANOVA </a:t>
            </a:r>
          </a:p>
          <a:p>
            <a:pPr lvl="1" eaLnBrk="1" hangingPunct="1"/>
            <a:r>
              <a:rPr lang="en-US" sz="2400" dirty="0" smtClean="0"/>
              <a:t>DV is continuous in nature</a:t>
            </a:r>
          </a:p>
          <a:p>
            <a:pPr lvl="1" eaLnBrk="1" hangingPunct="1"/>
            <a:r>
              <a:rPr lang="en-US" sz="2400" dirty="0" smtClean="0"/>
              <a:t>IV is nominal level data in the form of 2 or more categories</a:t>
            </a:r>
          </a:p>
          <a:p>
            <a:pPr lvl="1" eaLnBrk="1" hangingPunct="1"/>
            <a:r>
              <a:rPr lang="en-US" sz="2400" dirty="0" smtClean="0"/>
              <a:t>Data should </a:t>
            </a:r>
            <a:r>
              <a:rPr lang="en-US" sz="2400" u="sng" dirty="0" smtClean="0"/>
              <a:t>be near normally distributed</a:t>
            </a:r>
          </a:p>
          <a:p>
            <a:pPr lvl="1" eaLnBrk="1" hangingPunct="1"/>
            <a:r>
              <a:rPr lang="en-US" sz="2400" dirty="0" smtClean="0"/>
              <a:t>Groups are </a:t>
            </a:r>
            <a:r>
              <a:rPr lang="en-US" sz="2400" u="sng" dirty="0" smtClean="0"/>
              <a:t>mutually exclusive</a:t>
            </a:r>
          </a:p>
          <a:p>
            <a:pPr lvl="1" eaLnBrk="1" hangingPunct="1"/>
            <a:r>
              <a:rPr lang="en-US" sz="2400" dirty="0" smtClean="0"/>
              <a:t>Groups have </a:t>
            </a:r>
            <a:r>
              <a:rPr lang="en-US" sz="2400" u="sng" dirty="0" smtClean="0"/>
              <a:t>equal variance</a:t>
            </a:r>
          </a:p>
          <a:p>
            <a:pPr eaLnBrk="1" hangingPunct="1"/>
            <a:r>
              <a:rPr lang="en-US" sz="2800" dirty="0" smtClean="0"/>
              <a:t>ANOVA is a fairly robust test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Freeform 4"/>
          <p:cNvSpPr>
            <a:spLocks/>
          </p:cNvSpPr>
          <p:nvPr/>
        </p:nvSpPr>
        <p:spPr bwMode="auto">
          <a:xfrm>
            <a:off x="1190626" y="2997200"/>
            <a:ext cx="8815388" cy="2992438"/>
          </a:xfrm>
          <a:custGeom>
            <a:avLst/>
            <a:gdLst>
              <a:gd name="T0" fmla="*/ 2147483647 w 4689"/>
              <a:gd name="T1" fmla="*/ 2147483647 h 1816"/>
              <a:gd name="T2" fmla="*/ 2147483647 w 4689"/>
              <a:gd name="T3" fmla="*/ 2147483647 h 1816"/>
              <a:gd name="T4" fmla="*/ 2147483647 w 4689"/>
              <a:gd name="T5" fmla="*/ 2147483647 h 1816"/>
              <a:gd name="T6" fmla="*/ 2147483647 w 4689"/>
              <a:gd name="T7" fmla="*/ 2147483647 h 1816"/>
              <a:gd name="T8" fmla="*/ 2147483647 w 4689"/>
              <a:gd name="T9" fmla="*/ 2147483647 h 1816"/>
              <a:gd name="T10" fmla="*/ 2147483647 w 4689"/>
              <a:gd name="T11" fmla="*/ 2147483647 h 1816"/>
              <a:gd name="T12" fmla="*/ 2147483647 w 4689"/>
              <a:gd name="T13" fmla="*/ 2147483647 h 1816"/>
              <a:gd name="T14" fmla="*/ 2147483647 w 4689"/>
              <a:gd name="T15" fmla="*/ 2147483647 h 1816"/>
              <a:gd name="T16" fmla="*/ 2147483647 w 4689"/>
              <a:gd name="T17" fmla="*/ 2147483647 h 1816"/>
              <a:gd name="T18" fmla="*/ 2147483647 w 4689"/>
              <a:gd name="T19" fmla="*/ 2147483647 h 1816"/>
              <a:gd name="T20" fmla="*/ 2147483647 w 4689"/>
              <a:gd name="T21" fmla="*/ 2147483647 h 1816"/>
              <a:gd name="T22" fmla="*/ 2147483647 w 4689"/>
              <a:gd name="T23" fmla="*/ 2147483647 h 1816"/>
              <a:gd name="T24" fmla="*/ 2147483647 w 4689"/>
              <a:gd name="T25" fmla="*/ 2147483647 h 1816"/>
              <a:gd name="T26" fmla="*/ 2147483647 w 4689"/>
              <a:gd name="T27" fmla="*/ 2147483647 h 1816"/>
              <a:gd name="T28" fmla="*/ 2147483647 w 4689"/>
              <a:gd name="T29" fmla="*/ 2147483647 h 1816"/>
              <a:gd name="T30" fmla="*/ 2147483647 w 4689"/>
              <a:gd name="T31" fmla="*/ 2147483647 h 1816"/>
              <a:gd name="T32" fmla="*/ 2147483647 w 4689"/>
              <a:gd name="T33" fmla="*/ 2147483647 h 1816"/>
              <a:gd name="T34" fmla="*/ 2147483647 w 4689"/>
              <a:gd name="T35" fmla="*/ 2147483647 h 1816"/>
              <a:gd name="T36" fmla="*/ 2147483647 w 4689"/>
              <a:gd name="T37" fmla="*/ 2147483647 h 1816"/>
              <a:gd name="T38" fmla="*/ 2147483647 w 4689"/>
              <a:gd name="T39" fmla="*/ 0 h 1816"/>
              <a:gd name="T40" fmla="*/ 2147483647 w 4689"/>
              <a:gd name="T41" fmla="*/ 2147483647 h 1816"/>
              <a:gd name="T42" fmla="*/ 2147483647 w 4689"/>
              <a:gd name="T43" fmla="*/ 2147483647 h 1816"/>
              <a:gd name="T44" fmla="*/ 2147483647 w 4689"/>
              <a:gd name="T45" fmla="*/ 2147483647 h 1816"/>
              <a:gd name="T46" fmla="*/ 2147483647 w 4689"/>
              <a:gd name="T47" fmla="*/ 2147483647 h 1816"/>
              <a:gd name="T48" fmla="*/ 2147483647 w 4689"/>
              <a:gd name="T49" fmla="*/ 2147483647 h 1816"/>
              <a:gd name="T50" fmla="*/ 2147483647 w 4689"/>
              <a:gd name="T51" fmla="*/ 2147483647 h 1816"/>
              <a:gd name="T52" fmla="*/ 2147483647 w 4689"/>
              <a:gd name="T53" fmla="*/ 2147483647 h 1816"/>
              <a:gd name="T54" fmla="*/ 2147483647 w 4689"/>
              <a:gd name="T55" fmla="*/ 2147483647 h 1816"/>
              <a:gd name="T56" fmla="*/ 2147483647 w 4689"/>
              <a:gd name="T57" fmla="*/ 2147483647 h 1816"/>
              <a:gd name="T58" fmla="*/ 2147483647 w 4689"/>
              <a:gd name="T59" fmla="*/ 2147483647 h 1816"/>
              <a:gd name="T60" fmla="*/ 2147483647 w 4689"/>
              <a:gd name="T61" fmla="*/ 2147483647 h 1816"/>
              <a:gd name="T62" fmla="*/ 2147483647 w 4689"/>
              <a:gd name="T63" fmla="*/ 2147483647 h 1816"/>
              <a:gd name="T64" fmla="*/ 2147483647 w 4689"/>
              <a:gd name="T65" fmla="*/ 2147483647 h 1816"/>
              <a:gd name="T66" fmla="*/ 2147483647 w 4689"/>
              <a:gd name="T67" fmla="*/ 2147483647 h 1816"/>
              <a:gd name="T68" fmla="*/ 2147483647 w 4689"/>
              <a:gd name="T69" fmla="*/ 2147483647 h 1816"/>
              <a:gd name="T70" fmla="*/ 2147483647 w 4689"/>
              <a:gd name="T71" fmla="*/ 2147483647 h 1816"/>
              <a:gd name="T72" fmla="*/ 2147483647 w 4689"/>
              <a:gd name="T73" fmla="*/ 2147483647 h 1816"/>
              <a:gd name="T74" fmla="*/ 2147483647 w 4689"/>
              <a:gd name="T75" fmla="*/ 2147483647 h 1816"/>
              <a:gd name="T76" fmla="*/ 2147483647 w 4689"/>
              <a:gd name="T77" fmla="*/ 2147483647 h 1816"/>
              <a:gd name="T78" fmla="*/ 2147483647 w 4689"/>
              <a:gd name="T79" fmla="*/ 2147483647 h 1816"/>
              <a:gd name="T80" fmla="*/ 0 w 4689"/>
              <a:gd name="T81" fmla="*/ 2147483647 h 181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689"/>
              <a:gd name="T124" fmla="*/ 0 h 1816"/>
              <a:gd name="T125" fmla="*/ 4689 w 4689"/>
              <a:gd name="T126" fmla="*/ 1816 h 181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689" h="1816">
                <a:moveTo>
                  <a:pt x="0" y="1812"/>
                </a:moveTo>
                <a:lnTo>
                  <a:pt x="30" y="1806"/>
                </a:lnTo>
                <a:lnTo>
                  <a:pt x="58" y="1796"/>
                </a:lnTo>
                <a:lnTo>
                  <a:pt x="86" y="1787"/>
                </a:lnTo>
                <a:lnTo>
                  <a:pt x="112" y="1772"/>
                </a:lnTo>
                <a:lnTo>
                  <a:pt x="138" y="1753"/>
                </a:lnTo>
                <a:lnTo>
                  <a:pt x="162" y="1735"/>
                </a:lnTo>
                <a:lnTo>
                  <a:pt x="186" y="1710"/>
                </a:lnTo>
                <a:lnTo>
                  <a:pt x="210" y="1685"/>
                </a:lnTo>
                <a:lnTo>
                  <a:pt x="232" y="1658"/>
                </a:lnTo>
                <a:lnTo>
                  <a:pt x="254" y="1627"/>
                </a:lnTo>
                <a:lnTo>
                  <a:pt x="276" y="1596"/>
                </a:lnTo>
                <a:lnTo>
                  <a:pt x="296" y="1562"/>
                </a:lnTo>
                <a:lnTo>
                  <a:pt x="338" y="1488"/>
                </a:lnTo>
                <a:lnTo>
                  <a:pt x="376" y="1411"/>
                </a:lnTo>
                <a:lnTo>
                  <a:pt x="414" y="1326"/>
                </a:lnTo>
                <a:lnTo>
                  <a:pt x="450" y="1236"/>
                </a:lnTo>
                <a:lnTo>
                  <a:pt x="486" y="1144"/>
                </a:lnTo>
                <a:lnTo>
                  <a:pt x="522" y="1051"/>
                </a:lnTo>
                <a:lnTo>
                  <a:pt x="558" y="952"/>
                </a:lnTo>
                <a:lnTo>
                  <a:pt x="594" y="857"/>
                </a:lnTo>
                <a:lnTo>
                  <a:pt x="630" y="761"/>
                </a:lnTo>
                <a:lnTo>
                  <a:pt x="668" y="665"/>
                </a:lnTo>
                <a:lnTo>
                  <a:pt x="708" y="573"/>
                </a:lnTo>
                <a:lnTo>
                  <a:pt x="748" y="483"/>
                </a:lnTo>
                <a:lnTo>
                  <a:pt x="792" y="401"/>
                </a:lnTo>
                <a:lnTo>
                  <a:pt x="836" y="321"/>
                </a:lnTo>
                <a:lnTo>
                  <a:pt x="884" y="250"/>
                </a:lnTo>
                <a:lnTo>
                  <a:pt x="936" y="182"/>
                </a:lnTo>
                <a:lnTo>
                  <a:pt x="962" y="154"/>
                </a:lnTo>
                <a:lnTo>
                  <a:pt x="990" y="127"/>
                </a:lnTo>
                <a:lnTo>
                  <a:pt x="1018" y="102"/>
                </a:lnTo>
                <a:lnTo>
                  <a:pt x="1048" y="80"/>
                </a:lnTo>
                <a:lnTo>
                  <a:pt x="1078" y="59"/>
                </a:lnTo>
                <a:lnTo>
                  <a:pt x="1110" y="43"/>
                </a:lnTo>
                <a:lnTo>
                  <a:pt x="1144" y="28"/>
                </a:lnTo>
                <a:lnTo>
                  <a:pt x="1178" y="15"/>
                </a:lnTo>
                <a:lnTo>
                  <a:pt x="1212" y="9"/>
                </a:lnTo>
                <a:lnTo>
                  <a:pt x="1248" y="3"/>
                </a:lnTo>
                <a:lnTo>
                  <a:pt x="1286" y="0"/>
                </a:lnTo>
                <a:lnTo>
                  <a:pt x="1326" y="3"/>
                </a:lnTo>
                <a:lnTo>
                  <a:pt x="1366" y="6"/>
                </a:lnTo>
                <a:lnTo>
                  <a:pt x="1406" y="15"/>
                </a:lnTo>
                <a:lnTo>
                  <a:pt x="1450" y="28"/>
                </a:lnTo>
                <a:lnTo>
                  <a:pt x="1494" y="46"/>
                </a:lnTo>
                <a:lnTo>
                  <a:pt x="1540" y="68"/>
                </a:lnTo>
                <a:lnTo>
                  <a:pt x="1588" y="93"/>
                </a:lnTo>
                <a:lnTo>
                  <a:pt x="1638" y="120"/>
                </a:lnTo>
                <a:lnTo>
                  <a:pt x="1688" y="154"/>
                </a:lnTo>
                <a:lnTo>
                  <a:pt x="1706" y="170"/>
                </a:lnTo>
                <a:lnTo>
                  <a:pt x="1728" y="191"/>
                </a:lnTo>
                <a:lnTo>
                  <a:pt x="1754" y="219"/>
                </a:lnTo>
                <a:lnTo>
                  <a:pt x="1788" y="256"/>
                </a:lnTo>
                <a:lnTo>
                  <a:pt x="1824" y="296"/>
                </a:lnTo>
                <a:lnTo>
                  <a:pt x="1866" y="346"/>
                </a:lnTo>
                <a:lnTo>
                  <a:pt x="1912" y="398"/>
                </a:lnTo>
                <a:lnTo>
                  <a:pt x="1964" y="454"/>
                </a:lnTo>
                <a:lnTo>
                  <a:pt x="2020" y="514"/>
                </a:lnTo>
                <a:lnTo>
                  <a:pt x="2082" y="579"/>
                </a:lnTo>
                <a:lnTo>
                  <a:pt x="2148" y="647"/>
                </a:lnTo>
                <a:lnTo>
                  <a:pt x="2220" y="715"/>
                </a:lnTo>
                <a:lnTo>
                  <a:pt x="2296" y="789"/>
                </a:lnTo>
                <a:lnTo>
                  <a:pt x="2378" y="860"/>
                </a:lnTo>
                <a:lnTo>
                  <a:pt x="2464" y="934"/>
                </a:lnTo>
                <a:lnTo>
                  <a:pt x="2556" y="1008"/>
                </a:lnTo>
                <a:lnTo>
                  <a:pt x="2652" y="1082"/>
                </a:lnTo>
                <a:lnTo>
                  <a:pt x="2752" y="1156"/>
                </a:lnTo>
                <a:lnTo>
                  <a:pt x="2858" y="1227"/>
                </a:lnTo>
                <a:lnTo>
                  <a:pt x="2968" y="1298"/>
                </a:lnTo>
                <a:lnTo>
                  <a:pt x="3084" y="1366"/>
                </a:lnTo>
                <a:lnTo>
                  <a:pt x="3206" y="1432"/>
                </a:lnTo>
                <a:lnTo>
                  <a:pt x="3332" y="1494"/>
                </a:lnTo>
                <a:lnTo>
                  <a:pt x="3462" y="1550"/>
                </a:lnTo>
                <a:lnTo>
                  <a:pt x="3598" y="1605"/>
                </a:lnTo>
                <a:lnTo>
                  <a:pt x="3738" y="1654"/>
                </a:lnTo>
                <a:lnTo>
                  <a:pt x="3884" y="1698"/>
                </a:lnTo>
                <a:lnTo>
                  <a:pt x="4036" y="1735"/>
                </a:lnTo>
                <a:lnTo>
                  <a:pt x="4190" y="1766"/>
                </a:lnTo>
                <a:lnTo>
                  <a:pt x="4352" y="1790"/>
                </a:lnTo>
                <a:lnTo>
                  <a:pt x="4518" y="1806"/>
                </a:lnTo>
                <a:lnTo>
                  <a:pt x="4688" y="1815"/>
                </a:lnTo>
                <a:lnTo>
                  <a:pt x="0" y="1812"/>
                </a:lnTo>
              </a:path>
            </a:pathLst>
          </a:custGeom>
          <a:solidFill>
            <a:srgbClr val="9E0F0F">
              <a:alpha val="50195"/>
            </a:srgbClr>
          </a:solidFill>
          <a:ln w="50800" cap="rnd">
            <a:solidFill>
              <a:srgbClr val="9E0F0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7" name="Freeform 5"/>
          <p:cNvSpPr>
            <a:spLocks/>
          </p:cNvSpPr>
          <p:nvPr/>
        </p:nvSpPr>
        <p:spPr bwMode="auto">
          <a:xfrm>
            <a:off x="1371600" y="2997200"/>
            <a:ext cx="8815388" cy="2992438"/>
          </a:xfrm>
          <a:custGeom>
            <a:avLst/>
            <a:gdLst>
              <a:gd name="T0" fmla="*/ 2147483647 w 4689"/>
              <a:gd name="T1" fmla="*/ 2147483647 h 1816"/>
              <a:gd name="T2" fmla="*/ 2147483647 w 4689"/>
              <a:gd name="T3" fmla="*/ 2147483647 h 1816"/>
              <a:gd name="T4" fmla="*/ 2147483647 w 4689"/>
              <a:gd name="T5" fmla="*/ 2147483647 h 1816"/>
              <a:gd name="T6" fmla="*/ 2147483647 w 4689"/>
              <a:gd name="T7" fmla="*/ 2147483647 h 1816"/>
              <a:gd name="T8" fmla="*/ 2147483647 w 4689"/>
              <a:gd name="T9" fmla="*/ 2147483647 h 1816"/>
              <a:gd name="T10" fmla="*/ 2147483647 w 4689"/>
              <a:gd name="T11" fmla="*/ 2147483647 h 1816"/>
              <a:gd name="T12" fmla="*/ 2147483647 w 4689"/>
              <a:gd name="T13" fmla="*/ 2147483647 h 1816"/>
              <a:gd name="T14" fmla="*/ 2147483647 w 4689"/>
              <a:gd name="T15" fmla="*/ 2147483647 h 1816"/>
              <a:gd name="T16" fmla="*/ 2147483647 w 4689"/>
              <a:gd name="T17" fmla="*/ 2147483647 h 1816"/>
              <a:gd name="T18" fmla="*/ 2147483647 w 4689"/>
              <a:gd name="T19" fmla="*/ 2147483647 h 1816"/>
              <a:gd name="T20" fmla="*/ 2147483647 w 4689"/>
              <a:gd name="T21" fmla="*/ 2147483647 h 1816"/>
              <a:gd name="T22" fmla="*/ 2147483647 w 4689"/>
              <a:gd name="T23" fmla="*/ 2147483647 h 1816"/>
              <a:gd name="T24" fmla="*/ 2147483647 w 4689"/>
              <a:gd name="T25" fmla="*/ 2147483647 h 1816"/>
              <a:gd name="T26" fmla="*/ 2147483647 w 4689"/>
              <a:gd name="T27" fmla="*/ 2147483647 h 1816"/>
              <a:gd name="T28" fmla="*/ 2147483647 w 4689"/>
              <a:gd name="T29" fmla="*/ 2147483647 h 1816"/>
              <a:gd name="T30" fmla="*/ 2147483647 w 4689"/>
              <a:gd name="T31" fmla="*/ 2147483647 h 1816"/>
              <a:gd name="T32" fmla="*/ 2147483647 w 4689"/>
              <a:gd name="T33" fmla="*/ 2147483647 h 1816"/>
              <a:gd name="T34" fmla="*/ 2147483647 w 4689"/>
              <a:gd name="T35" fmla="*/ 2147483647 h 1816"/>
              <a:gd name="T36" fmla="*/ 2147483647 w 4689"/>
              <a:gd name="T37" fmla="*/ 2147483647 h 1816"/>
              <a:gd name="T38" fmla="*/ 2147483647 w 4689"/>
              <a:gd name="T39" fmla="*/ 0 h 1816"/>
              <a:gd name="T40" fmla="*/ 2147483647 w 4689"/>
              <a:gd name="T41" fmla="*/ 2147483647 h 1816"/>
              <a:gd name="T42" fmla="*/ 2147483647 w 4689"/>
              <a:gd name="T43" fmla="*/ 2147483647 h 1816"/>
              <a:gd name="T44" fmla="*/ 2147483647 w 4689"/>
              <a:gd name="T45" fmla="*/ 2147483647 h 1816"/>
              <a:gd name="T46" fmla="*/ 2147483647 w 4689"/>
              <a:gd name="T47" fmla="*/ 2147483647 h 1816"/>
              <a:gd name="T48" fmla="*/ 2147483647 w 4689"/>
              <a:gd name="T49" fmla="*/ 2147483647 h 1816"/>
              <a:gd name="T50" fmla="*/ 2147483647 w 4689"/>
              <a:gd name="T51" fmla="*/ 2147483647 h 1816"/>
              <a:gd name="T52" fmla="*/ 2147483647 w 4689"/>
              <a:gd name="T53" fmla="*/ 2147483647 h 1816"/>
              <a:gd name="T54" fmla="*/ 2147483647 w 4689"/>
              <a:gd name="T55" fmla="*/ 2147483647 h 1816"/>
              <a:gd name="T56" fmla="*/ 2147483647 w 4689"/>
              <a:gd name="T57" fmla="*/ 2147483647 h 1816"/>
              <a:gd name="T58" fmla="*/ 2147483647 w 4689"/>
              <a:gd name="T59" fmla="*/ 2147483647 h 1816"/>
              <a:gd name="T60" fmla="*/ 2147483647 w 4689"/>
              <a:gd name="T61" fmla="*/ 2147483647 h 1816"/>
              <a:gd name="T62" fmla="*/ 2147483647 w 4689"/>
              <a:gd name="T63" fmla="*/ 2147483647 h 1816"/>
              <a:gd name="T64" fmla="*/ 2147483647 w 4689"/>
              <a:gd name="T65" fmla="*/ 2147483647 h 1816"/>
              <a:gd name="T66" fmla="*/ 2147483647 w 4689"/>
              <a:gd name="T67" fmla="*/ 2147483647 h 1816"/>
              <a:gd name="T68" fmla="*/ 2147483647 w 4689"/>
              <a:gd name="T69" fmla="*/ 2147483647 h 1816"/>
              <a:gd name="T70" fmla="*/ 2147483647 w 4689"/>
              <a:gd name="T71" fmla="*/ 2147483647 h 1816"/>
              <a:gd name="T72" fmla="*/ 2147483647 w 4689"/>
              <a:gd name="T73" fmla="*/ 2147483647 h 1816"/>
              <a:gd name="T74" fmla="*/ 2147483647 w 4689"/>
              <a:gd name="T75" fmla="*/ 2147483647 h 1816"/>
              <a:gd name="T76" fmla="*/ 2147483647 w 4689"/>
              <a:gd name="T77" fmla="*/ 2147483647 h 1816"/>
              <a:gd name="T78" fmla="*/ 2147483647 w 4689"/>
              <a:gd name="T79" fmla="*/ 2147483647 h 1816"/>
              <a:gd name="T80" fmla="*/ 2147483647 w 4689"/>
              <a:gd name="T81" fmla="*/ 2147483647 h 181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689"/>
              <a:gd name="T124" fmla="*/ 0 h 1816"/>
              <a:gd name="T125" fmla="*/ 4689 w 4689"/>
              <a:gd name="T126" fmla="*/ 1816 h 181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689" h="1816">
                <a:moveTo>
                  <a:pt x="4688" y="1812"/>
                </a:moveTo>
                <a:lnTo>
                  <a:pt x="4658" y="1806"/>
                </a:lnTo>
                <a:lnTo>
                  <a:pt x="4630" y="1796"/>
                </a:lnTo>
                <a:lnTo>
                  <a:pt x="4602" y="1787"/>
                </a:lnTo>
                <a:lnTo>
                  <a:pt x="4576" y="1772"/>
                </a:lnTo>
                <a:lnTo>
                  <a:pt x="4550" y="1753"/>
                </a:lnTo>
                <a:lnTo>
                  <a:pt x="4526" y="1735"/>
                </a:lnTo>
                <a:lnTo>
                  <a:pt x="4502" y="1710"/>
                </a:lnTo>
                <a:lnTo>
                  <a:pt x="4478" y="1685"/>
                </a:lnTo>
                <a:lnTo>
                  <a:pt x="4456" y="1658"/>
                </a:lnTo>
                <a:lnTo>
                  <a:pt x="4434" y="1627"/>
                </a:lnTo>
                <a:lnTo>
                  <a:pt x="4412" y="1596"/>
                </a:lnTo>
                <a:lnTo>
                  <a:pt x="4392" y="1562"/>
                </a:lnTo>
                <a:lnTo>
                  <a:pt x="4350" y="1488"/>
                </a:lnTo>
                <a:lnTo>
                  <a:pt x="4312" y="1411"/>
                </a:lnTo>
                <a:lnTo>
                  <a:pt x="4274" y="1326"/>
                </a:lnTo>
                <a:lnTo>
                  <a:pt x="4238" y="1236"/>
                </a:lnTo>
                <a:lnTo>
                  <a:pt x="4202" y="1144"/>
                </a:lnTo>
                <a:lnTo>
                  <a:pt x="4166" y="1051"/>
                </a:lnTo>
                <a:lnTo>
                  <a:pt x="4130" y="952"/>
                </a:lnTo>
                <a:lnTo>
                  <a:pt x="4094" y="857"/>
                </a:lnTo>
                <a:lnTo>
                  <a:pt x="4058" y="761"/>
                </a:lnTo>
                <a:lnTo>
                  <a:pt x="4020" y="665"/>
                </a:lnTo>
                <a:lnTo>
                  <a:pt x="3980" y="573"/>
                </a:lnTo>
                <a:lnTo>
                  <a:pt x="3940" y="483"/>
                </a:lnTo>
                <a:lnTo>
                  <a:pt x="3896" y="401"/>
                </a:lnTo>
                <a:lnTo>
                  <a:pt x="3852" y="321"/>
                </a:lnTo>
                <a:lnTo>
                  <a:pt x="3804" y="250"/>
                </a:lnTo>
                <a:lnTo>
                  <a:pt x="3752" y="182"/>
                </a:lnTo>
                <a:lnTo>
                  <a:pt x="3726" y="154"/>
                </a:lnTo>
                <a:lnTo>
                  <a:pt x="3698" y="127"/>
                </a:lnTo>
                <a:lnTo>
                  <a:pt x="3670" y="102"/>
                </a:lnTo>
                <a:lnTo>
                  <a:pt x="3640" y="80"/>
                </a:lnTo>
                <a:lnTo>
                  <a:pt x="3610" y="59"/>
                </a:lnTo>
                <a:lnTo>
                  <a:pt x="3578" y="43"/>
                </a:lnTo>
                <a:lnTo>
                  <a:pt x="3544" y="28"/>
                </a:lnTo>
                <a:lnTo>
                  <a:pt x="3510" y="15"/>
                </a:lnTo>
                <a:lnTo>
                  <a:pt x="3476" y="9"/>
                </a:lnTo>
                <a:lnTo>
                  <a:pt x="3440" y="3"/>
                </a:lnTo>
                <a:lnTo>
                  <a:pt x="3402" y="0"/>
                </a:lnTo>
                <a:lnTo>
                  <a:pt x="3362" y="3"/>
                </a:lnTo>
                <a:lnTo>
                  <a:pt x="3322" y="6"/>
                </a:lnTo>
                <a:lnTo>
                  <a:pt x="3282" y="15"/>
                </a:lnTo>
                <a:lnTo>
                  <a:pt x="3238" y="28"/>
                </a:lnTo>
                <a:lnTo>
                  <a:pt x="3194" y="46"/>
                </a:lnTo>
                <a:lnTo>
                  <a:pt x="3148" y="68"/>
                </a:lnTo>
                <a:lnTo>
                  <a:pt x="3100" y="93"/>
                </a:lnTo>
                <a:lnTo>
                  <a:pt x="3050" y="120"/>
                </a:lnTo>
                <a:lnTo>
                  <a:pt x="3000" y="154"/>
                </a:lnTo>
                <a:lnTo>
                  <a:pt x="2982" y="170"/>
                </a:lnTo>
                <a:lnTo>
                  <a:pt x="2960" y="191"/>
                </a:lnTo>
                <a:lnTo>
                  <a:pt x="2934" y="219"/>
                </a:lnTo>
                <a:lnTo>
                  <a:pt x="2900" y="256"/>
                </a:lnTo>
                <a:lnTo>
                  <a:pt x="2864" y="296"/>
                </a:lnTo>
                <a:lnTo>
                  <a:pt x="2822" y="346"/>
                </a:lnTo>
                <a:lnTo>
                  <a:pt x="2776" y="398"/>
                </a:lnTo>
                <a:lnTo>
                  <a:pt x="2724" y="454"/>
                </a:lnTo>
                <a:lnTo>
                  <a:pt x="2668" y="514"/>
                </a:lnTo>
                <a:lnTo>
                  <a:pt x="2606" y="579"/>
                </a:lnTo>
                <a:lnTo>
                  <a:pt x="2540" y="647"/>
                </a:lnTo>
                <a:lnTo>
                  <a:pt x="2468" y="715"/>
                </a:lnTo>
                <a:lnTo>
                  <a:pt x="2392" y="789"/>
                </a:lnTo>
                <a:lnTo>
                  <a:pt x="2310" y="860"/>
                </a:lnTo>
                <a:lnTo>
                  <a:pt x="2224" y="934"/>
                </a:lnTo>
                <a:lnTo>
                  <a:pt x="2132" y="1008"/>
                </a:lnTo>
                <a:lnTo>
                  <a:pt x="2036" y="1082"/>
                </a:lnTo>
                <a:lnTo>
                  <a:pt x="1936" y="1156"/>
                </a:lnTo>
                <a:lnTo>
                  <a:pt x="1830" y="1227"/>
                </a:lnTo>
                <a:lnTo>
                  <a:pt x="1720" y="1298"/>
                </a:lnTo>
                <a:lnTo>
                  <a:pt x="1604" y="1366"/>
                </a:lnTo>
                <a:lnTo>
                  <a:pt x="1482" y="1432"/>
                </a:lnTo>
                <a:lnTo>
                  <a:pt x="1356" y="1494"/>
                </a:lnTo>
                <a:lnTo>
                  <a:pt x="1226" y="1550"/>
                </a:lnTo>
                <a:lnTo>
                  <a:pt x="1090" y="1605"/>
                </a:lnTo>
                <a:lnTo>
                  <a:pt x="950" y="1654"/>
                </a:lnTo>
                <a:lnTo>
                  <a:pt x="804" y="1698"/>
                </a:lnTo>
                <a:lnTo>
                  <a:pt x="652" y="1735"/>
                </a:lnTo>
                <a:lnTo>
                  <a:pt x="498" y="1766"/>
                </a:lnTo>
                <a:lnTo>
                  <a:pt x="336" y="1790"/>
                </a:lnTo>
                <a:lnTo>
                  <a:pt x="170" y="1806"/>
                </a:lnTo>
                <a:lnTo>
                  <a:pt x="0" y="1815"/>
                </a:lnTo>
                <a:lnTo>
                  <a:pt x="4688" y="1812"/>
                </a:lnTo>
              </a:path>
            </a:pathLst>
          </a:custGeom>
          <a:solidFill>
            <a:srgbClr val="00A84F">
              <a:alpha val="50195"/>
            </a:srgbClr>
          </a:solidFill>
          <a:ln w="50800" cap="rnd">
            <a:solidFill>
              <a:srgbClr val="00A84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0" name="Line 6"/>
          <p:cNvSpPr>
            <a:spLocks noChangeShapeType="1"/>
          </p:cNvSpPr>
          <p:nvPr/>
        </p:nvSpPr>
        <p:spPr bwMode="auto">
          <a:xfrm>
            <a:off x="1211267" y="5980113"/>
            <a:ext cx="89423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1371600" y="152400"/>
            <a:ext cx="8397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400" b="0">
                <a:solidFill>
                  <a:schemeClr val="tx2"/>
                </a:solidFill>
              </a:rPr>
              <a:t>Skewed Distributions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2825750" y="1860567"/>
            <a:ext cx="69437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 b="0"/>
              <a:t>The distributions are asymmetrical (skewed to one side)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95338" y="2036781"/>
            <a:ext cx="1817687" cy="1616075"/>
            <a:chOff x="677" y="1683"/>
            <a:chExt cx="1018" cy="1018"/>
          </a:xfrm>
        </p:grpSpPr>
        <p:sp>
          <p:nvSpPr>
            <p:cNvPr id="24584" name="Oval 10"/>
            <p:cNvSpPr>
              <a:spLocks noChangeArrowheads="1"/>
            </p:cNvSpPr>
            <p:nvPr/>
          </p:nvSpPr>
          <p:spPr bwMode="auto">
            <a:xfrm>
              <a:off x="677" y="1683"/>
              <a:ext cx="1018" cy="1018"/>
            </a:xfrm>
            <a:prstGeom prst="ellipse">
              <a:avLst/>
            </a:prstGeom>
            <a:noFill/>
            <a:ln w="38100">
              <a:solidFill>
                <a:srgbClr val="30359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400">
                  <a:solidFill>
                    <a:srgbClr val="303590"/>
                  </a:solidFill>
                  <a:latin typeface="Verdana" pitchFamily="34" charset="0"/>
                </a:rPr>
                <a:t>ANOVA</a:t>
              </a:r>
              <a:endParaRPr lang="en-US" sz="1800" b="0">
                <a:solidFill>
                  <a:srgbClr val="303590"/>
                </a:solidFill>
                <a:latin typeface="Verdana" pitchFamily="34" charset="0"/>
              </a:endParaRPr>
            </a:p>
          </p:txBody>
        </p:sp>
        <p:sp>
          <p:nvSpPr>
            <p:cNvPr id="24585" name="Line 11"/>
            <p:cNvSpPr>
              <a:spLocks noChangeShapeType="1"/>
            </p:cNvSpPr>
            <p:nvPr/>
          </p:nvSpPr>
          <p:spPr bwMode="auto">
            <a:xfrm flipH="1">
              <a:off x="768" y="1844"/>
              <a:ext cx="768" cy="657"/>
            </a:xfrm>
            <a:prstGeom prst="line">
              <a:avLst/>
            </a:prstGeom>
            <a:noFill/>
            <a:ln w="38100">
              <a:solidFill>
                <a:srgbClr val="303590">
                  <a:alpha val="67058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  <p:bldP spid="33797" grpId="0" animBg="1"/>
      <p:bldP spid="33800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Freeform 4"/>
          <p:cNvSpPr>
            <a:spLocks/>
          </p:cNvSpPr>
          <p:nvPr/>
        </p:nvSpPr>
        <p:spPr bwMode="auto">
          <a:xfrm>
            <a:off x="5537204" y="2946418"/>
            <a:ext cx="4054475" cy="2860675"/>
          </a:xfrm>
          <a:custGeom>
            <a:avLst/>
            <a:gdLst>
              <a:gd name="T0" fmla="*/ 0 w 2394"/>
              <a:gd name="T1" fmla="*/ 2147483647 h 2095"/>
              <a:gd name="T2" fmla="*/ 2147483647 w 2394"/>
              <a:gd name="T3" fmla="*/ 2147483647 h 2095"/>
              <a:gd name="T4" fmla="*/ 2147483647 w 2394"/>
              <a:gd name="T5" fmla="*/ 2147483647 h 2095"/>
              <a:gd name="T6" fmla="*/ 2147483647 w 2394"/>
              <a:gd name="T7" fmla="*/ 2147483647 h 2095"/>
              <a:gd name="T8" fmla="*/ 2147483647 w 2394"/>
              <a:gd name="T9" fmla="*/ 2147483647 h 2095"/>
              <a:gd name="T10" fmla="*/ 2147483647 w 2394"/>
              <a:gd name="T11" fmla="*/ 2147483647 h 2095"/>
              <a:gd name="T12" fmla="*/ 2147483647 w 2394"/>
              <a:gd name="T13" fmla="*/ 2147483647 h 2095"/>
              <a:gd name="T14" fmla="*/ 2147483647 w 2394"/>
              <a:gd name="T15" fmla="*/ 2147483647 h 2095"/>
              <a:gd name="T16" fmla="*/ 2147483647 w 2394"/>
              <a:gd name="T17" fmla="*/ 2147483647 h 2095"/>
              <a:gd name="T18" fmla="*/ 2147483647 w 2394"/>
              <a:gd name="T19" fmla="*/ 2147483647 h 2095"/>
              <a:gd name="T20" fmla="*/ 2147483647 w 2394"/>
              <a:gd name="T21" fmla="*/ 2147483647 h 2095"/>
              <a:gd name="T22" fmla="*/ 2147483647 w 2394"/>
              <a:gd name="T23" fmla="*/ 2147483647 h 2095"/>
              <a:gd name="T24" fmla="*/ 2147483647 w 2394"/>
              <a:gd name="T25" fmla="*/ 2147483647 h 2095"/>
              <a:gd name="T26" fmla="*/ 2147483647 w 2394"/>
              <a:gd name="T27" fmla="*/ 2147483647 h 2095"/>
              <a:gd name="T28" fmla="*/ 2147483647 w 2394"/>
              <a:gd name="T29" fmla="*/ 2147483647 h 2095"/>
              <a:gd name="T30" fmla="*/ 2147483647 w 2394"/>
              <a:gd name="T31" fmla="*/ 2147483647 h 2095"/>
              <a:gd name="T32" fmla="*/ 2147483647 w 2394"/>
              <a:gd name="T33" fmla="*/ 0 h 2095"/>
              <a:gd name="T34" fmla="*/ 2147483647 w 2394"/>
              <a:gd name="T35" fmla="*/ 0 h 2095"/>
              <a:gd name="T36" fmla="*/ 2147483647 w 2394"/>
              <a:gd name="T37" fmla="*/ 2147483647 h 2095"/>
              <a:gd name="T38" fmla="*/ 2147483647 w 2394"/>
              <a:gd name="T39" fmla="*/ 2147483647 h 2095"/>
              <a:gd name="T40" fmla="*/ 2147483647 w 2394"/>
              <a:gd name="T41" fmla="*/ 2147483647 h 2095"/>
              <a:gd name="T42" fmla="*/ 2147483647 w 2394"/>
              <a:gd name="T43" fmla="*/ 2147483647 h 2095"/>
              <a:gd name="T44" fmla="*/ 2147483647 w 2394"/>
              <a:gd name="T45" fmla="*/ 2147483647 h 2095"/>
              <a:gd name="T46" fmla="*/ 2147483647 w 2394"/>
              <a:gd name="T47" fmla="*/ 2147483647 h 2095"/>
              <a:gd name="T48" fmla="*/ 2147483647 w 2394"/>
              <a:gd name="T49" fmla="*/ 2147483647 h 2095"/>
              <a:gd name="T50" fmla="*/ 2147483647 w 2394"/>
              <a:gd name="T51" fmla="*/ 2147483647 h 2095"/>
              <a:gd name="T52" fmla="*/ 2147483647 w 2394"/>
              <a:gd name="T53" fmla="*/ 2147483647 h 2095"/>
              <a:gd name="T54" fmla="*/ 2147483647 w 2394"/>
              <a:gd name="T55" fmla="*/ 2147483647 h 2095"/>
              <a:gd name="T56" fmla="*/ 2147483647 w 2394"/>
              <a:gd name="T57" fmla="*/ 2147483647 h 2095"/>
              <a:gd name="T58" fmla="*/ 2147483647 w 2394"/>
              <a:gd name="T59" fmla="*/ 2147483647 h 2095"/>
              <a:gd name="T60" fmla="*/ 2147483647 w 2394"/>
              <a:gd name="T61" fmla="*/ 2147483647 h 2095"/>
              <a:gd name="T62" fmla="*/ 2147483647 w 2394"/>
              <a:gd name="T63" fmla="*/ 2147483647 h 2095"/>
              <a:gd name="T64" fmla="*/ 2147483647 w 2394"/>
              <a:gd name="T65" fmla="*/ 2147483647 h 2095"/>
              <a:gd name="T66" fmla="*/ 2147483647 w 2394"/>
              <a:gd name="T67" fmla="*/ 2147483647 h 20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394"/>
              <a:gd name="T103" fmla="*/ 0 h 2095"/>
              <a:gd name="T104" fmla="*/ 2394 w 2394"/>
              <a:gd name="T105" fmla="*/ 2095 h 20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394" h="2095">
                <a:moveTo>
                  <a:pt x="0" y="2095"/>
                </a:moveTo>
                <a:lnTo>
                  <a:pt x="46" y="2095"/>
                </a:lnTo>
                <a:lnTo>
                  <a:pt x="92" y="2066"/>
                </a:lnTo>
                <a:lnTo>
                  <a:pt x="138" y="2006"/>
                </a:lnTo>
                <a:lnTo>
                  <a:pt x="183" y="1947"/>
                </a:lnTo>
                <a:lnTo>
                  <a:pt x="275" y="1741"/>
                </a:lnTo>
                <a:lnTo>
                  <a:pt x="366" y="1534"/>
                </a:lnTo>
                <a:lnTo>
                  <a:pt x="447" y="1298"/>
                </a:lnTo>
                <a:lnTo>
                  <a:pt x="527" y="1062"/>
                </a:lnTo>
                <a:lnTo>
                  <a:pt x="584" y="885"/>
                </a:lnTo>
                <a:lnTo>
                  <a:pt x="619" y="767"/>
                </a:lnTo>
                <a:lnTo>
                  <a:pt x="687" y="561"/>
                </a:lnTo>
                <a:lnTo>
                  <a:pt x="767" y="383"/>
                </a:lnTo>
                <a:lnTo>
                  <a:pt x="847" y="265"/>
                </a:lnTo>
                <a:lnTo>
                  <a:pt x="927" y="148"/>
                </a:lnTo>
                <a:lnTo>
                  <a:pt x="1009" y="59"/>
                </a:lnTo>
                <a:lnTo>
                  <a:pt x="1145" y="0"/>
                </a:lnTo>
                <a:lnTo>
                  <a:pt x="1237" y="0"/>
                </a:lnTo>
                <a:lnTo>
                  <a:pt x="1375" y="59"/>
                </a:lnTo>
                <a:lnTo>
                  <a:pt x="1455" y="148"/>
                </a:lnTo>
                <a:lnTo>
                  <a:pt x="1535" y="265"/>
                </a:lnTo>
                <a:lnTo>
                  <a:pt x="1615" y="383"/>
                </a:lnTo>
                <a:lnTo>
                  <a:pt x="1695" y="561"/>
                </a:lnTo>
                <a:lnTo>
                  <a:pt x="1764" y="767"/>
                </a:lnTo>
                <a:lnTo>
                  <a:pt x="1810" y="885"/>
                </a:lnTo>
                <a:lnTo>
                  <a:pt x="1856" y="1062"/>
                </a:lnTo>
                <a:lnTo>
                  <a:pt x="1936" y="1298"/>
                </a:lnTo>
                <a:lnTo>
                  <a:pt x="2016" y="1534"/>
                </a:lnTo>
                <a:lnTo>
                  <a:pt x="2108" y="1741"/>
                </a:lnTo>
                <a:lnTo>
                  <a:pt x="2199" y="1947"/>
                </a:lnTo>
                <a:lnTo>
                  <a:pt x="2257" y="2006"/>
                </a:lnTo>
                <a:lnTo>
                  <a:pt x="2302" y="2066"/>
                </a:lnTo>
                <a:lnTo>
                  <a:pt x="2349" y="2095"/>
                </a:lnTo>
                <a:lnTo>
                  <a:pt x="2394" y="2095"/>
                </a:lnTo>
              </a:path>
            </a:pathLst>
          </a:custGeom>
          <a:solidFill>
            <a:srgbClr val="00A84F">
              <a:alpha val="50195"/>
            </a:srgbClr>
          </a:solidFill>
          <a:ln w="76200" cap="rnd">
            <a:solidFill>
              <a:srgbClr val="00A84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3" name="Freeform 5"/>
          <p:cNvSpPr>
            <a:spLocks/>
          </p:cNvSpPr>
          <p:nvPr/>
        </p:nvSpPr>
        <p:spPr bwMode="auto">
          <a:xfrm>
            <a:off x="1541463" y="2927368"/>
            <a:ext cx="8089900" cy="2879725"/>
          </a:xfrm>
          <a:custGeom>
            <a:avLst/>
            <a:gdLst>
              <a:gd name="T0" fmla="*/ 0 w 4775"/>
              <a:gd name="T1" fmla="*/ 2147483647 h 2109"/>
              <a:gd name="T2" fmla="*/ 2147483647 w 4775"/>
              <a:gd name="T3" fmla="*/ 2147483647 h 2109"/>
              <a:gd name="T4" fmla="*/ 2147483647 w 4775"/>
              <a:gd name="T5" fmla="*/ 2147483647 h 2109"/>
              <a:gd name="T6" fmla="*/ 2147483647 w 4775"/>
              <a:gd name="T7" fmla="*/ 2147483647 h 2109"/>
              <a:gd name="T8" fmla="*/ 2147483647 w 4775"/>
              <a:gd name="T9" fmla="*/ 2147483647 h 2109"/>
              <a:gd name="T10" fmla="*/ 2147483647 w 4775"/>
              <a:gd name="T11" fmla="*/ 2147483647 h 2109"/>
              <a:gd name="T12" fmla="*/ 2147483647 w 4775"/>
              <a:gd name="T13" fmla="*/ 2147483647 h 2109"/>
              <a:gd name="T14" fmla="*/ 2147483647 w 4775"/>
              <a:gd name="T15" fmla="*/ 2147483647 h 2109"/>
              <a:gd name="T16" fmla="*/ 2147483647 w 4775"/>
              <a:gd name="T17" fmla="*/ 2147483647 h 2109"/>
              <a:gd name="T18" fmla="*/ 2147483647 w 4775"/>
              <a:gd name="T19" fmla="*/ 2147483647 h 2109"/>
              <a:gd name="T20" fmla="*/ 2147483647 w 4775"/>
              <a:gd name="T21" fmla="*/ 2147483647 h 2109"/>
              <a:gd name="T22" fmla="*/ 2147483647 w 4775"/>
              <a:gd name="T23" fmla="*/ 2147483647 h 2109"/>
              <a:gd name="T24" fmla="*/ 2147483647 w 4775"/>
              <a:gd name="T25" fmla="*/ 2147483647 h 2109"/>
              <a:gd name="T26" fmla="*/ 2147483647 w 4775"/>
              <a:gd name="T27" fmla="*/ 2147483647 h 2109"/>
              <a:gd name="T28" fmla="*/ 2147483647 w 4775"/>
              <a:gd name="T29" fmla="*/ 2147483647 h 2109"/>
              <a:gd name="T30" fmla="*/ 2147483647 w 4775"/>
              <a:gd name="T31" fmla="*/ 2147483647 h 2109"/>
              <a:gd name="T32" fmla="*/ 2147483647 w 4775"/>
              <a:gd name="T33" fmla="*/ 0 h 2109"/>
              <a:gd name="T34" fmla="*/ 2147483647 w 4775"/>
              <a:gd name="T35" fmla="*/ 0 h 2109"/>
              <a:gd name="T36" fmla="*/ 2147483647 w 4775"/>
              <a:gd name="T37" fmla="*/ 2147483647 h 2109"/>
              <a:gd name="T38" fmla="*/ 2147483647 w 4775"/>
              <a:gd name="T39" fmla="*/ 2147483647 h 2109"/>
              <a:gd name="T40" fmla="*/ 2147483647 w 4775"/>
              <a:gd name="T41" fmla="*/ 2147483647 h 2109"/>
              <a:gd name="T42" fmla="*/ 2147483647 w 4775"/>
              <a:gd name="T43" fmla="*/ 2147483647 h 2109"/>
              <a:gd name="T44" fmla="*/ 2147483647 w 4775"/>
              <a:gd name="T45" fmla="*/ 2147483647 h 2109"/>
              <a:gd name="T46" fmla="*/ 2147483647 w 4775"/>
              <a:gd name="T47" fmla="*/ 2147483647 h 2109"/>
              <a:gd name="T48" fmla="*/ 2147483647 w 4775"/>
              <a:gd name="T49" fmla="*/ 2147483647 h 2109"/>
              <a:gd name="T50" fmla="*/ 2147483647 w 4775"/>
              <a:gd name="T51" fmla="*/ 2147483647 h 2109"/>
              <a:gd name="T52" fmla="*/ 2147483647 w 4775"/>
              <a:gd name="T53" fmla="*/ 2147483647 h 2109"/>
              <a:gd name="T54" fmla="*/ 2147483647 w 4775"/>
              <a:gd name="T55" fmla="*/ 2147483647 h 2109"/>
              <a:gd name="T56" fmla="*/ 2147483647 w 4775"/>
              <a:gd name="T57" fmla="*/ 2147483647 h 2109"/>
              <a:gd name="T58" fmla="*/ 2147483647 w 4775"/>
              <a:gd name="T59" fmla="*/ 2147483647 h 2109"/>
              <a:gd name="T60" fmla="*/ 2147483647 w 4775"/>
              <a:gd name="T61" fmla="*/ 2147483647 h 2109"/>
              <a:gd name="T62" fmla="*/ 2147483647 w 4775"/>
              <a:gd name="T63" fmla="*/ 2147483647 h 2109"/>
              <a:gd name="T64" fmla="*/ 2147483647 w 4775"/>
              <a:gd name="T65" fmla="*/ 2147483647 h 2109"/>
              <a:gd name="T66" fmla="*/ 2147483647 w 4775"/>
              <a:gd name="T67" fmla="*/ 2147483647 h 210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775"/>
              <a:gd name="T103" fmla="*/ 0 h 2109"/>
              <a:gd name="T104" fmla="*/ 4775 w 4775"/>
              <a:gd name="T105" fmla="*/ 2109 h 210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775" h="2109">
                <a:moveTo>
                  <a:pt x="0" y="2109"/>
                </a:moveTo>
                <a:lnTo>
                  <a:pt x="80" y="2109"/>
                </a:lnTo>
                <a:lnTo>
                  <a:pt x="172" y="2080"/>
                </a:lnTo>
                <a:lnTo>
                  <a:pt x="263" y="2020"/>
                </a:lnTo>
                <a:lnTo>
                  <a:pt x="366" y="1961"/>
                </a:lnTo>
                <a:lnTo>
                  <a:pt x="549" y="1755"/>
                </a:lnTo>
                <a:lnTo>
                  <a:pt x="733" y="1548"/>
                </a:lnTo>
                <a:lnTo>
                  <a:pt x="904" y="1312"/>
                </a:lnTo>
                <a:lnTo>
                  <a:pt x="1053" y="1076"/>
                </a:lnTo>
                <a:lnTo>
                  <a:pt x="1168" y="899"/>
                </a:lnTo>
                <a:cubicBezTo>
                  <a:pt x="1225" y="818"/>
                  <a:pt x="1313" y="689"/>
                  <a:pt x="1393" y="587"/>
                </a:cubicBezTo>
                <a:cubicBezTo>
                  <a:pt x="1473" y="485"/>
                  <a:pt x="1490" y="467"/>
                  <a:pt x="1542" y="416"/>
                </a:cubicBezTo>
                <a:lnTo>
                  <a:pt x="1706" y="279"/>
                </a:lnTo>
                <a:lnTo>
                  <a:pt x="1866" y="162"/>
                </a:lnTo>
                <a:lnTo>
                  <a:pt x="2027" y="73"/>
                </a:lnTo>
                <a:lnTo>
                  <a:pt x="2233" y="14"/>
                </a:lnTo>
                <a:lnTo>
                  <a:pt x="2326" y="0"/>
                </a:lnTo>
                <a:lnTo>
                  <a:pt x="2433" y="0"/>
                </a:lnTo>
                <a:lnTo>
                  <a:pt x="2542" y="14"/>
                </a:lnTo>
                <a:lnTo>
                  <a:pt x="2748" y="73"/>
                </a:lnTo>
                <a:lnTo>
                  <a:pt x="2908" y="162"/>
                </a:lnTo>
                <a:lnTo>
                  <a:pt x="3069" y="279"/>
                </a:lnTo>
                <a:lnTo>
                  <a:pt x="3229" y="397"/>
                </a:lnTo>
                <a:lnTo>
                  <a:pt x="3377" y="581"/>
                </a:lnTo>
                <a:cubicBezTo>
                  <a:pt x="3429" y="645"/>
                  <a:pt x="3469" y="706"/>
                  <a:pt x="3526" y="789"/>
                </a:cubicBezTo>
                <a:cubicBezTo>
                  <a:pt x="3583" y="872"/>
                  <a:pt x="3666" y="987"/>
                  <a:pt x="3721" y="1076"/>
                </a:cubicBezTo>
                <a:lnTo>
                  <a:pt x="3870" y="1312"/>
                </a:lnTo>
                <a:lnTo>
                  <a:pt x="4031" y="1548"/>
                </a:lnTo>
                <a:lnTo>
                  <a:pt x="4214" y="1755"/>
                </a:lnTo>
                <a:lnTo>
                  <a:pt x="4409" y="1961"/>
                </a:lnTo>
                <a:lnTo>
                  <a:pt x="4500" y="2020"/>
                </a:lnTo>
                <a:lnTo>
                  <a:pt x="4592" y="2080"/>
                </a:lnTo>
                <a:lnTo>
                  <a:pt x="4683" y="2109"/>
                </a:lnTo>
                <a:lnTo>
                  <a:pt x="4775" y="2109"/>
                </a:lnTo>
              </a:path>
            </a:pathLst>
          </a:custGeom>
          <a:solidFill>
            <a:srgbClr val="9E0F0F">
              <a:alpha val="50195"/>
            </a:srgbClr>
          </a:solidFill>
          <a:ln w="76200" cap="rnd">
            <a:solidFill>
              <a:srgbClr val="9E0F0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4" name="Line 6"/>
          <p:cNvSpPr>
            <a:spLocks noChangeShapeType="1"/>
          </p:cNvSpPr>
          <p:nvPr/>
        </p:nvSpPr>
        <p:spPr bwMode="auto">
          <a:xfrm>
            <a:off x="1209677" y="5815013"/>
            <a:ext cx="8813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1371600" y="152400"/>
            <a:ext cx="8397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400" b="0">
                <a:solidFill>
                  <a:schemeClr val="tx2"/>
                </a:solidFill>
              </a:rPr>
              <a:t>Variance Not Homogeneous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3074992" y="1746267"/>
            <a:ext cx="62976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 b="0"/>
              <a:t>Dispersion in the red category is greater than in the green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41465" y="2354281"/>
            <a:ext cx="1817687" cy="1616075"/>
            <a:chOff x="677" y="1683"/>
            <a:chExt cx="1018" cy="1018"/>
          </a:xfrm>
        </p:grpSpPr>
        <p:sp>
          <p:nvSpPr>
            <p:cNvPr id="25608" name="Oval 10"/>
            <p:cNvSpPr>
              <a:spLocks noChangeArrowheads="1"/>
            </p:cNvSpPr>
            <p:nvPr/>
          </p:nvSpPr>
          <p:spPr bwMode="auto">
            <a:xfrm>
              <a:off x="677" y="1683"/>
              <a:ext cx="1018" cy="1018"/>
            </a:xfrm>
            <a:prstGeom prst="ellipse">
              <a:avLst/>
            </a:prstGeom>
            <a:noFill/>
            <a:ln w="38100">
              <a:solidFill>
                <a:srgbClr val="30359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400">
                  <a:solidFill>
                    <a:srgbClr val="303590"/>
                  </a:solidFill>
                  <a:latin typeface="Verdana" pitchFamily="34" charset="0"/>
                </a:rPr>
                <a:t>ANOVA</a:t>
              </a:r>
              <a:endParaRPr lang="en-US" sz="1800" b="0">
                <a:solidFill>
                  <a:srgbClr val="303590"/>
                </a:solidFill>
                <a:latin typeface="Verdana" pitchFamily="34" charset="0"/>
              </a:endParaRPr>
            </a:p>
          </p:txBody>
        </p:sp>
        <p:sp>
          <p:nvSpPr>
            <p:cNvPr id="25609" name="Line 11"/>
            <p:cNvSpPr>
              <a:spLocks noChangeShapeType="1"/>
            </p:cNvSpPr>
            <p:nvPr/>
          </p:nvSpPr>
          <p:spPr bwMode="auto">
            <a:xfrm flipH="1">
              <a:off x="768" y="1844"/>
              <a:ext cx="768" cy="657"/>
            </a:xfrm>
            <a:prstGeom prst="line">
              <a:avLst/>
            </a:prstGeom>
            <a:noFill/>
            <a:ln w="38100">
              <a:solidFill>
                <a:srgbClr val="303590">
                  <a:alpha val="67058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3" grpId="0" animBg="1"/>
      <p:bldP spid="32776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57300" y="1295400"/>
            <a:ext cx="8060220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Sum of squares- proportion of variance due to group differences</a:t>
            </a:r>
            <a:endParaRPr lang="en-US" dirty="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571500" y="228600"/>
            <a:ext cx="9334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400" b="0" dirty="0">
                <a:solidFill>
                  <a:schemeClr val="tx2"/>
                </a:solidFill>
              </a:rPr>
              <a:t>ANOVA Terms — Sums of Squares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42904" y="3810009"/>
            <a:ext cx="9753600" cy="2339102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b="0" dirty="0"/>
              <a:t>S.S.—The sum of squared deviations of each data point from some mean value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b="0" dirty="0"/>
              <a:t>Between groups—The difference between S.S. combined and S.S. within </a:t>
            </a:r>
            <a:r>
              <a:rPr lang="en-US" b="0" dirty="0" smtClean="0"/>
              <a:t>groups</a:t>
            </a:r>
          </a:p>
          <a:p>
            <a:pPr marL="800100" lvl="1" indent="-342900"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b="0" dirty="0" smtClean="0"/>
              <a:t>[variability due to IV]</a:t>
            </a:r>
            <a:endParaRPr lang="en-US" b="0" dirty="0"/>
          </a:p>
          <a:p>
            <a:pPr marL="342900" indent="-342900"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b="0" dirty="0"/>
              <a:t>Within groups—The total squared deviation of each point from the group </a:t>
            </a:r>
            <a:r>
              <a:rPr lang="en-US" b="0" dirty="0" smtClean="0"/>
              <a:t>mean</a:t>
            </a:r>
          </a:p>
          <a:p>
            <a:pPr marL="800100" lvl="1" indent="-342900"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b="0" dirty="0" smtClean="0"/>
              <a:t>[variability due to individual differences, measurement error…]</a:t>
            </a:r>
            <a:endParaRPr lang="en-US" b="0" dirty="0"/>
          </a:p>
          <a:p>
            <a:pPr marL="342900" indent="-342900"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b="0" dirty="0"/>
              <a:t>Combined—The total squared deviation of each data point from the grand mean</a:t>
            </a:r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257175" y="1828801"/>
            <a:ext cx="10029825" cy="1943654"/>
          </a:xfrm>
          <a:prstGeom prst="roundRect">
            <a:avLst>
              <a:gd name="adj" fmla="val 16667"/>
            </a:avLst>
          </a:prstGeom>
          <a:solidFill>
            <a:srgbClr val="C1D6DA"/>
          </a:solidFill>
          <a:ln w="101600">
            <a:noFill/>
            <a:round/>
            <a:headEnd/>
            <a:tailEnd/>
          </a:ln>
        </p:spPr>
        <p:txBody>
          <a:bodyPr lIns="110138" tIns="218377" rIns="110138" bIns="218377">
            <a:spAutoFit/>
          </a:bodyPr>
          <a:lstStyle/>
          <a:p>
            <a:pPr defTabSz="869950">
              <a:lnSpc>
                <a:spcPct val="90000"/>
              </a:lnSpc>
              <a:spcBef>
                <a:spcPct val="45000"/>
              </a:spcBef>
              <a:tabLst>
                <a:tab pos="2974975" algn="r"/>
                <a:tab pos="3887788" algn="r"/>
                <a:tab pos="4802188" algn="r"/>
                <a:tab pos="5715000" algn="r"/>
                <a:tab pos="6627813" algn="r"/>
              </a:tabLst>
            </a:pPr>
            <a:r>
              <a:rPr lang="en-US" sz="1900" i="1" u="sng">
                <a:latin typeface="Verdana" pitchFamily="34" charset="0"/>
              </a:rPr>
              <a:t>Source		S.S.	d.f.	    M.S.	F	        P___</a:t>
            </a:r>
          </a:p>
          <a:p>
            <a:pPr defTabSz="869950">
              <a:lnSpc>
                <a:spcPct val="90000"/>
              </a:lnSpc>
              <a:spcBef>
                <a:spcPct val="30000"/>
              </a:spcBef>
              <a:tabLst>
                <a:tab pos="2974975" algn="r"/>
                <a:tab pos="3887788" algn="r"/>
                <a:tab pos="4802188" algn="r"/>
                <a:tab pos="5715000" algn="r"/>
                <a:tab pos="6627813" algn="r"/>
              </a:tabLst>
            </a:pPr>
            <a:r>
              <a:rPr lang="en-US" sz="1900">
                <a:latin typeface="Verdana" pitchFamily="34" charset="0"/>
              </a:rPr>
              <a:t>Between groups		289.75       3	   96.583     40.667    0.00</a:t>
            </a:r>
          </a:p>
          <a:p>
            <a:pPr defTabSz="869950">
              <a:lnSpc>
                <a:spcPct val="90000"/>
              </a:lnSpc>
              <a:spcBef>
                <a:spcPct val="30000"/>
              </a:spcBef>
              <a:tabLst>
                <a:tab pos="2974975" algn="r"/>
                <a:tab pos="3887788" algn="r"/>
                <a:tab pos="4802188" algn="r"/>
                <a:tab pos="5715000" algn="r"/>
                <a:tab pos="6627813" algn="r"/>
              </a:tabLst>
            </a:pPr>
            <a:r>
              <a:rPr lang="en-US" sz="1900">
                <a:latin typeface="Verdana" pitchFamily="34" charset="0"/>
              </a:rPr>
              <a:t>Within groups		38.00     	16     2.375</a:t>
            </a:r>
          </a:p>
          <a:p>
            <a:pPr defTabSz="869950">
              <a:lnSpc>
                <a:spcPct val="90000"/>
              </a:lnSpc>
              <a:spcBef>
                <a:spcPct val="30000"/>
              </a:spcBef>
              <a:tabLst>
                <a:tab pos="2974975" algn="r"/>
                <a:tab pos="3887788" algn="r"/>
                <a:tab pos="4802188" algn="r"/>
                <a:tab pos="5715000" algn="r"/>
                <a:tab pos="6627813" algn="r"/>
              </a:tabLst>
            </a:pPr>
            <a:r>
              <a:rPr lang="en-US" sz="1900">
                <a:latin typeface="Verdana" pitchFamily="34" charset="0"/>
              </a:rPr>
              <a:t>Combined		327.75     19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314700" y="1905000"/>
            <a:ext cx="1371600" cy="1905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304800"/>
            <a:ext cx="1051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400" b="0" dirty="0">
                <a:solidFill>
                  <a:schemeClr val="tx2"/>
                </a:solidFill>
              </a:rPr>
              <a:t>ANOVA Terms — Degrees of Freedom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266700" y="3906838"/>
            <a:ext cx="9407525" cy="1446550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b="0" dirty="0" err="1"/>
              <a:t>d.f</a:t>
            </a:r>
            <a:r>
              <a:rPr lang="en-US" b="0" dirty="0"/>
              <a:t>.—The number of cases minus some "loss" because of earlier calculations.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en-US" b="0" dirty="0"/>
              <a:t>Between groups </a:t>
            </a:r>
            <a:r>
              <a:rPr lang="en-US" b="0" dirty="0" err="1"/>
              <a:t>d.f</a:t>
            </a:r>
            <a:r>
              <a:rPr lang="en-US" b="0" dirty="0"/>
              <a:t>.—Equal to the </a:t>
            </a:r>
            <a:r>
              <a:rPr lang="en-US" b="0" u="sng" dirty="0"/>
              <a:t>total number of groups minus one</a:t>
            </a:r>
            <a:r>
              <a:rPr lang="en-US" b="0" dirty="0"/>
              <a:t>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en-US" b="0" dirty="0"/>
              <a:t>Within groups </a:t>
            </a:r>
            <a:r>
              <a:rPr lang="en-US" b="0" dirty="0" err="1"/>
              <a:t>d.f</a:t>
            </a:r>
            <a:r>
              <a:rPr lang="en-US" b="0" dirty="0"/>
              <a:t>.—The total </a:t>
            </a:r>
            <a:r>
              <a:rPr lang="en-US" b="0" u="sng" dirty="0"/>
              <a:t>number of cases minus the number of groups</a:t>
            </a:r>
            <a:r>
              <a:rPr lang="en-US" b="0" dirty="0"/>
              <a:t>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en-US" b="0" dirty="0"/>
              <a:t>Combined </a:t>
            </a:r>
            <a:r>
              <a:rPr lang="en-US" b="0" dirty="0" err="1"/>
              <a:t>d.f</a:t>
            </a:r>
            <a:r>
              <a:rPr lang="en-US" b="0" dirty="0"/>
              <a:t>.—Equal to the total number of cases minus one.</a:t>
            </a:r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1489087" y="1812926"/>
            <a:ext cx="7049043" cy="1943654"/>
          </a:xfrm>
          <a:prstGeom prst="roundRect">
            <a:avLst>
              <a:gd name="adj" fmla="val 16667"/>
            </a:avLst>
          </a:prstGeom>
          <a:solidFill>
            <a:srgbClr val="C1D6DA"/>
          </a:solidFill>
          <a:ln w="101600">
            <a:noFill/>
            <a:round/>
            <a:headEnd/>
            <a:tailEnd/>
          </a:ln>
        </p:spPr>
        <p:txBody>
          <a:bodyPr wrap="none" lIns="110138" tIns="218377" rIns="110138" bIns="218377">
            <a:spAutoFit/>
          </a:bodyPr>
          <a:lstStyle/>
          <a:p>
            <a:pPr defTabSz="869950">
              <a:lnSpc>
                <a:spcPct val="90000"/>
              </a:lnSpc>
              <a:spcBef>
                <a:spcPct val="45000"/>
              </a:spcBef>
              <a:tabLst>
                <a:tab pos="2974975" algn="r"/>
                <a:tab pos="3887788" algn="r"/>
                <a:tab pos="4802188" algn="r"/>
                <a:tab pos="5715000" algn="r"/>
                <a:tab pos="6627813" algn="r"/>
              </a:tabLst>
            </a:pPr>
            <a:r>
              <a:rPr lang="en-US" sz="1900" i="1" u="sng">
                <a:latin typeface="Verdana" pitchFamily="34" charset="0"/>
              </a:rPr>
              <a:t>Source	S.S.	d.f.	M.S.	F	P</a:t>
            </a:r>
          </a:p>
          <a:p>
            <a:pPr defTabSz="869950">
              <a:lnSpc>
                <a:spcPct val="90000"/>
              </a:lnSpc>
              <a:spcBef>
                <a:spcPct val="30000"/>
              </a:spcBef>
              <a:tabLst>
                <a:tab pos="2974975" algn="r"/>
                <a:tab pos="3887788" algn="r"/>
                <a:tab pos="4802188" algn="r"/>
                <a:tab pos="5715000" algn="r"/>
                <a:tab pos="6627813" algn="r"/>
              </a:tabLst>
            </a:pPr>
            <a:r>
              <a:rPr lang="en-US" sz="1900">
                <a:latin typeface="Verdana" pitchFamily="34" charset="0"/>
              </a:rPr>
              <a:t>Between groups	180	1	180	16.36	0.00</a:t>
            </a:r>
          </a:p>
          <a:p>
            <a:pPr defTabSz="869950">
              <a:lnSpc>
                <a:spcPct val="90000"/>
              </a:lnSpc>
              <a:spcBef>
                <a:spcPct val="30000"/>
              </a:spcBef>
              <a:tabLst>
                <a:tab pos="2974975" algn="r"/>
                <a:tab pos="3887788" algn="r"/>
                <a:tab pos="4802188" algn="r"/>
                <a:tab pos="5715000" algn="r"/>
                <a:tab pos="6627813" algn="r"/>
              </a:tabLst>
            </a:pPr>
            <a:r>
              <a:rPr lang="en-US" sz="1900">
                <a:latin typeface="Verdana" pitchFamily="34" charset="0"/>
              </a:rPr>
              <a:t>Within groups	100	9	11</a:t>
            </a:r>
          </a:p>
          <a:p>
            <a:pPr defTabSz="869950">
              <a:lnSpc>
                <a:spcPct val="90000"/>
              </a:lnSpc>
              <a:spcBef>
                <a:spcPct val="30000"/>
              </a:spcBef>
              <a:tabLst>
                <a:tab pos="2974975" algn="r"/>
                <a:tab pos="3887788" algn="r"/>
                <a:tab pos="4802188" algn="r"/>
                <a:tab pos="5715000" algn="r"/>
                <a:tab pos="6627813" algn="r"/>
              </a:tabLst>
            </a:pPr>
            <a:r>
              <a:rPr lang="en-US" sz="1900">
                <a:latin typeface="Verdana" pitchFamily="34" charset="0"/>
              </a:rPr>
              <a:t>Combined	280	10</a:t>
            </a: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171450" y="1812926"/>
            <a:ext cx="10115550" cy="1943654"/>
          </a:xfrm>
          <a:prstGeom prst="roundRect">
            <a:avLst>
              <a:gd name="adj" fmla="val 16667"/>
            </a:avLst>
          </a:prstGeom>
          <a:solidFill>
            <a:srgbClr val="C1D6DA"/>
          </a:solidFill>
          <a:ln w="101600">
            <a:noFill/>
            <a:round/>
            <a:headEnd/>
            <a:tailEnd/>
          </a:ln>
        </p:spPr>
        <p:txBody>
          <a:bodyPr lIns="110138" tIns="218377" rIns="110138" bIns="218377">
            <a:spAutoFit/>
          </a:bodyPr>
          <a:lstStyle/>
          <a:p>
            <a:pPr defTabSz="869950">
              <a:lnSpc>
                <a:spcPct val="90000"/>
              </a:lnSpc>
              <a:spcBef>
                <a:spcPct val="45000"/>
              </a:spcBef>
              <a:tabLst>
                <a:tab pos="2974975" algn="r"/>
                <a:tab pos="3887788" algn="r"/>
                <a:tab pos="4802188" algn="r"/>
                <a:tab pos="5715000" algn="r"/>
                <a:tab pos="6627813" algn="r"/>
              </a:tabLst>
            </a:pPr>
            <a:r>
              <a:rPr lang="en-US" sz="1900" i="1" u="sng">
                <a:latin typeface="Verdana" pitchFamily="34" charset="0"/>
              </a:rPr>
              <a:t>Source		S.S.	d.f.	    M.S.	F	        P___</a:t>
            </a:r>
          </a:p>
          <a:p>
            <a:pPr defTabSz="869950">
              <a:lnSpc>
                <a:spcPct val="90000"/>
              </a:lnSpc>
              <a:spcBef>
                <a:spcPct val="30000"/>
              </a:spcBef>
              <a:tabLst>
                <a:tab pos="2974975" algn="r"/>
                <a:tab pos="3887788" algn="r"/>
                <a:tab pos="4802188" algn="r"/>
                <a:tab pos="5715000" algn="r"/>
                <a:tab pos="6627813" algn="r"/>
              </a:tabLst>
            </a:pPr>
            <a:r>
              <a:rPr lang="en-US" sz="1900">
                <a:latin typeface="Verdana" pitchFamily="34" charset="0"/>
              </a:rPr>
              <a:t>Between groups		289.75       3	   96.583     40.667    0.00</a:t>
            </a:r>
          </a:p>
          <a:p>
            <a:pPr defTabSz="869950">
              <a:lnSpc>
                <a:spcPct val="90000"/>
              </a:lnSpc>
              <a:spcBef>
                <a:spcPct val="30000"/>
              </a:spcBef>
              <a:tabLst>
                <a:tab pos="2974975" algn="r"/>
                <a:tab pos="3887788" algn="r"/>
                <a:tab pos="4802188" algn="r"/>
                <a:tab pos="5715000" algn="r"/>
                <a:tab pos="6627813" algn="r"/>
              </a:tabLst>
            </a:pPr>
            <a:r>
              <a:rPr lang="en-US" sz="1900">
                <a:latin typeface="Verdana" pitchFamily="34" charset="0"/>
              </a:rPr>
              <a:t>Within groups		38.00     	16     2.375</a:t>
            </a:r>
          </a:p>
          <a:p>
            <a:pPr defTabSz="869950">
              <a:lnSpc>
                <a:spcPct val="90000"/>
              </a:lnSpc>
              <a:spcBef>
                <a:spcPct val="30000"/>
              </a:spcBef>
              <a:tabLst>
                <a:tab pos="2974975" algn="r"/>
                <a:tab pos="3887788" algn="r"/>
                <a:tab pos="4802188" algn="r"/>
                <a:tab pos="5715000" algn="r"/>
                <a:tab pos="6627813" algn="r"/>
              </a:tabLst>
            </a:pPr>
            <a:r>
              <a:rPr lang="en-US" sz="1900">
                <a:latin typeface="Verdana" pitchFamily="34" charset="0"/>
              </a:rPr>
              <a:t>Combined		327.75     19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4533900" y="1752600"/>
            <a:ext cx="685800" cy="1905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1919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1919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1919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1919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autoUpdateAnimBg="0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2377</TotalTime>
  <Pages>64</Pages>
  <Words>883</Words>
  <Application>Microsoft Office PowerPoint</Application>
  <PresentationFormat>35mm Slides</PresentationFormat>
  <Paragraphs>160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Wingdings</vt:lpstr>
      <vt:lpstr>Calibri</vt:lpstr>
      <vt:lpstr>Arial Black</vt:lpstr>
      <vt:lpstr>Times New Roman</vt:lpstr>
      <vt:lpstr>Verdana</vt:lpstr>
      <vt:lpstr>Pixel</vt:lpstr>
      <vt:lpstr>Analysis of Variance -ANOVA</vt:lpstr>
      <vt:lpstr>ANOVA</vt:lpstr>
      <vt:lpstr>ANOVA</vt:lpstr>
      <vt:lpstr>Comparing means when there are &gt;2 groups  ANOVA </vt:lpstr>
      <vt:lpstr>ANOVA: Assumptions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ANOVA Terms — Mean Squares &amp; F-Ratio</vt:lpstr>
      <vt:lpstr>Fill in the blank on the ANOVA Table</vt:lpstr>
      <vt:lpstr>Examples: One-Way ANOVA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Research</dc:title>
  <dc:creator>Academic Computing Services</dc:creator>
  <cp:lastModifiedBy>Pinna, Joanne</cp:lastModifiedBy>
  <cp:revision>214</cp:revision>
  <cp:lastPrinted>1601-01-01T00:00:00Z</cp:lastPrinted>
  <dcterms:created xsi:type="dcterms:W3CDTF">1998-06-09T22:12:18Z</dcterms:created>
  <dcterms:modified xsi:type="dcterms:W3CDTF">2015-08-14T13:29:29Z</dcterms:modified>
</cp:coreProperties>
</file>